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sldIdLst>
    <p:sldId id="256" r:id="rId2"/>
    <p:sldId id="307" r:id="rId3"/>
    <p:sldId id="308" r:id="rId4"/>
    <p:sldId id="289" r:id="rId5"/>
    <p:sldId id="309" r:id="rId6"/>
    <p:sldId id="310" r:id="rId7"/>
    <p:sldId id="311" r:id="rId8"/>
    <p:sldId id="312" r:id="rId9"/>
    <p:sldId id="313" r:id="rId10"/>
    <p:sldId id="314" r:id="rId11"/>
    <p:sldId id="293" r:id="rId12"/>
    <p:sldId id="295" r:id="rId13"/>
    <p:sldId id="306" r:id="rId14"/>
    <p:sldId id="315" r:id="rId15"/>
    <p:sldId id="316" r:id="rId16"/>
    <p:sldId id="317" r:id="rId17"/>
    <p:sldId id="318" r:id="rId18"/>
    <p:sldId id="319" r:id="rId19"/>
    <p:sldId id="320" r:id="rId20"/>
    <p:sldId id="323" r:id="rId21"/>
    <p:sldId id="321" r:id="rId22"/>
    <p:sldId id="322" r:id="rId23"/>
    <p:sldId id="302" r:id="rId24"/>
    <p:sldId id="264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1916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9880D-170C-47DF-A0BC-CF8491EF94E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7A5EAF-2A76-44BD-89C4-42C20D41FB90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Составление проекта бюджета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A70AEC-7E64-4B48-A49A-E245F2DD748B}" type="parTrans" cxnId="{4792DF39-8416-432B-A259-C3E0F5242233}">
      <dgm:prSet/>
      <dgm:spPr/>
      <dgm:t>
        <a:bodyPr/>
        <a:lstStyle/>
        <a:p>
          <a:endParaRPr lang="ru-RU"/>
        </a:p>
      </dgm:t>
    </dgm:pt>
    <dgm:pt modelId="{0C02A3D8-3698-4773-9F41-0BA4EFD43A06}" type="sibTrans" cxnId="{4792DF39-8416-432B-A259-C3E0F5242233}">
      <dgm:prSet/>
      <dgm:spPr/>
      <dgm:t>
        <a:bodyPr/>
        <a:lstStyle/>
        <a:p>
          <a:endParaRPr lang="ru-RU"/>
        </a:p>
      </dgm:t>
    </dgm:pt>
    <dgm:pt modelId="{CDC0EC61-8804-4475-86BA-6AD3D9B15FEB}" type="asst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Рассмотрение и утверждение бюджета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F416E-EEDC-48DA-9BB2-D1928831C51B}" type="parTrans" cxnId="{8841B6E5-699F-461B-82BE-C0B60C85BE63}">
      <dgm:prSet/>
      <dgm:spPr/>
      <dgm:t>
        <a:bodyPr/>
        <a:lstStyle/>
        <a:p>
          <a:endParaRPr lang="ru-RU"/>
        </a:p>
      </dgm:t>
    </dgm:pt>
    <dgm:pt modelId="{10EC47F4-49FC-4703-9969-6ADBCDA83241}" type="sibTrans" cxnId="{8841B6E5-699F-461B-82BE-C0B60C85BE63}">
      <dgm:prSet/>
      <dgm:spPr/>
      <dgm:t>
        <a:bodyPr/>
        <a:lstStyle/>
        <a:p>
          <a:endParaRPr lang="ru-RU"/>
        </a:p>
      </dgm:t>
    </dgm:pt>
    <dgm:pt modelId="{B309A7A3-EFC1-4CCB-A201-C3CA366E08E2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Исполнение бюджета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BE322-3F87-4FAE-B7DF-97937F874944}" type="parTrans" cxnId="{75065F2F-F428-4705-A19E-CC64FD3134F0}">
      <dgm:prSet/>
      <dgm:spPr/>
      <dgm:t>
        <a:bodyPr/>
        <a:lstStyle/>
        <a:p>
          <a:endParaRPr lang="ru-RU"/>
        </a:p>
      </dgm:t>
    </dgm:pt>
    <dgm:pt modelId="{44467542-AD3A-4099-95CE-CFFB381B422C}" type="sibTrans" cxnId="{75065F2F-F428-4705-A19E-CC64FD3134F0}">
      <dgm:prSet/>
      <dgm:spPr/>
      <dgm:t>
        <a:bodyPr/>
        <a:lstStyle/>
        <a:p>
          <a:endParaRPr lang="ru-RU"/>
        </a:p>
      </dgm:t>
    </dgm:pt>
    <dgm:pt modelId="{8E3F1254-5FCF-4EEF-A9D2-12E81AB11BF8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Составление, внешняя проверка, рассмотрение и утверждение бюджетной отчетности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10C80-A69C-4BBC-AF54-83748F4F3834}" type="parTrans" cxnId="{201F68B4-C96C-4C58-B5EE-AE43ADFA565C}">
      <dgm:prSet/>
      <dgm:spPr/>
      <dgm:t>
        <a:bodyPr/>
        <a:lstStyle/>
        <a:p>
          <a:endParaRPr lang="ru-RU"/>
        </a:p>
      </dgm:t>
    </dgm:pt>
    <dgm:pt modelId="{A3305889-9772-4AA1-9D56-2E55A236541F}" type="sibTrans" cxnId="{201F68B4-C96C-4C58-B5EE-AE43ADFA565C}">
      <dgm:prSet/>
      <dgm:spPr/>
      <dgm:t>
        <a:bodyPr/>
        <a:lstStyle/>
        <a:p>
          <a:endParaRPr lang="ru-RU"/>
        </a:p>
      </dgm:t>
    </dgm:pt>
    <dgm:pt modelId="{3F8B63DC-69F0-49BF-874F-FF2DACF213FB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Осуществление муниципального финансового контроля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3947D7-248F-43D6-A7E8-6E7456902476}" type="parTrans" cxnId="{4DEC3128-1BE1-47F7-BB59-B682E7A9A47F}">
      <dgm:prSet/>
      <dgm:spPr/>
      <dgm:t>
        <a:bodyPr/>
        <a:lstStyle/>
        <a:p>
          <a:endParaRPr lang="ru-RU"/>
        </a:p>
      </dgm:t>
    </dgm:pt>
    <dgm:pt modelId="{9B33F54F-9804-409A-B48E-316D3EA2004D}" type="sibTrans" cxnId="{4DEC3128-1BE1-47F7-BB59-B682E7A9A47F}">
      <dgm:prSet/>
      <dgm:spPr/>
      <dgm:t>
        <a:bodyPr/>
        <a:lstStyle/>
        <a:p>
          <a:endParaRPr lang="ru-RU"/>
        </a:p>
      </dgm:t>
    </dgm:pt>
    <dgm:pt modelId="{E958834A-2C6C-4486-BBA4-3F1F7C3C9579}" type="pres">
      <dgm:prSet presAssocID="{6769880D-170C-47DF-A0BC-CF8491EF94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A42249-BC95-43DC-B1E3-050DF14F04F9}" type="pres">
      <dgm:prSet presAssocID="{D97A5EAF-2A76-44BD-89C4-42C20D41FB90}" presName="hierRoot1" presStyleCnt="0">
        <dgm:presLayoutVars>
          <dgm:hierBranch val="init"/>
        </dgm:presLayoutVars>
      </dgm:prSet>
      <dgm:spPr/>
    </dgm:pt>
    <dgm:pt modelId="{91A30A40-A7FC-4173-ABA8-2FA468CDFFF3}" type="pres">
      <dgm:prSet presAssocID="{D97A5EAF-2A76-44BD-89C4-42C20D41FB90}" presName="rootComposite1" presStyleCnt="0"/>
      <dgm:spPr/>
    </dgm:pt>
    <dgm:pt modelId="{9471D18D-4A69-498D-8200-0E3D28C95BC3}" type="pres">
      <dgm:prSet presAssocID="{D97A5EAF-2A76-44BD-89C4-42C20D41FB90}" presName="rootText1" presStyleLbl="node0" presStyleIdx="0" presStyleCnt="1" custScaleY="80787" custLinFactNeighborX="-749" custLinFactNeighborY="48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D10CDC-B12E-4653-99FE-7F0A0403DED3}" type="pres">
      <dgm:prSet presAssocID="{D97A5EAF-2A76-44BD-89C4-42C20D41FB9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F30B081-BCEA-461F-8D1D-0837C5EF4003}" type="pres">
      <dgm:prSet presAssocID="{D97A5EAF-2A76-44BD-89C4-42C20D41FB90}" presName="hierChild2" presStyleCnt="0"/>
      <dgm:spPr/>
    </dgm:pt>
    <dgm:pt modelId="{687D6895-CE3D-4A68-AD1A-6FB50A59DEAF}" type="pres">
      <dgm:prSet presAssocID="{C33BE322-3F87-4FAE-B7DF-97937F874944}" presName="Name37" presStyleLbl="parChTrans1D2" presStyleIdx="0" presStyleCnt="4"/>
      <dgm:spPr/>
      <dgm:t>
        <a:bodyPr/>
        <a:lstStyle/>
        <a:p>
          <a:endParaRPr lang="ru-RU"/>
        </a:p>
      </dgm:t>
    </dgm:pt>
    <dgm:pt modelId="{C7D2692A-9024-4322-B558-6B94AB02C014}" type="pres">
      <dgm:prSet presAssocID="{B309A7A3-EFC1-4CCB-A201-C3CA366E08E2}" presName="hierRoot2" presStyleCnt="0">
        <dgm:presLayoutVars>
          <dgm:hierBranch val="init"/>
        </dgm:presLayoutVars>
      </dgm:prSet>
      <dgm:spPr/>
    </dgm:pt>
    <dgm:pt modelId="{6C9DB739-77ED-47BD-AC65-B0126F26CE0B}" type="pres">
      <dgm:prSet presAssocID="{B309A7A3-EFC1-4CCB-A201-C3CA366E08E2}" presName="rootComposite" presStyleCnt="0"/>
      <dgm:spPr/>
    </dgm:pt>
    <dgm:pt modelId="{06F655E3-D8FA-4A5F-A334-3562BCF65A31}" type="pres">
      <dgm:prSet presAssocID="{B309A7A3-EFC1-4CCB-A201-C3CA366E08E2}" presName="rootText" presStyleLbl="node2" presStyleIdx="0" presStyleCnt="3" custScale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E8B348-DC24-4A06-8817-2F9B632421EB}" type="pres">
      <dgm:prSet presAssocID="{B309A7A3-EFC1-4CCB-A201-C3CA366E08E2}" presName="rootConnector" presStyleLbl="node2" presStyleIdx="0" presStyleCnt="3"/>
      <dgm:spPr/>
      <dgm:t>
        <a:bodyPr/>
        <a:lstStyle/>
        <a:p>
          <a:endParaRPr lang="ru-RU"/>
        </a:p>
      </dgm:t>
    </dgm:pt>
    <dgm:pt modelId="{B438D490-EBDA-4903-81CD-23FF97D5DD6F}" type="pres">
      <dgm:prSet presAssocID="{B309A7A3-EFC1-4CCB-A201-C3CA366E08E2}" presName="hierChild4" presStyleCnt="0"/>
      <dgm:spPr/>
    </dgm:pt>
    <dgm:pt modelId="{EFE1B31E-1D32-404F-992B-E6A9E81154A5}" type="pres">
      <dgm:prSet presAssocID="{B309A7A3-EFC1-4CCB-A201-C3CA366E08E2}" presName="hierChild5" presStyleCnt="0"/>
      <dgm:spPr/>
    </dgm:pt>
    <dgm:pt modelId="{E8463B92-5F76-44F4-AA36-983123118F89}" type="pres">
      <dgm:prSet presAssocID="{79510C80-A69C-4BBC-AF54-83748F4F3834}" presName="Name37" presStyleLbl="parChTrans1D2" presStyleIdx="1" presStyleCnt="4"/>
      <dgm:spPr/>
      <dgm:t>
        <a:bodyPr/>
        <a:lstStyle/>
        <a:p>
          <a:endParaRPr lang="ru-RU"/>
        </a:p>
      </dgm:t>
    </dgm:pt>
    <dgm:pt modelId="{58EF63BD-8EEA-450A-8A2C-DED6DC27C3F1}" type="pres">
      <dgm:prSet presAssocID="{8E3F1254-5FCF-4EEF-A9D2-12E81AB11BF8}" presName="hierRoot2" presStyleCnt="0">
        <dgm:presLayoutVars>
          <dgm:hierBranch val="init"/>
        </dgm:presLayoutVars>
      </dgm:prSet>
      <dgm:spPr/>
    </dgm:pt>
    <dgm:pt modelId="{A49849A1-A930-4738-AE45-9705F026F5C2}" type="pres">
      <dgm:prSet presAssocID="{8E3F1254-5FCF-4EEF-A9D2-12E81AB11BF8}" presName="rootComposite" presStyleCnt="0"/>
      <dgm:spPr/>
    </dgm:pt>
    <dgm:pt modelId="{0FB33D15-34F0-4C9F-BE4C-1E351D0981E5}" type="pres">
      <dgm:prSet presAssocID="{8E3F1254-5FCF-4EEF-A9D2-12E81AB11BF8}" presName="rootText" presStyleLbl="node2" presStyleIdx="1" presStyleCnt="3" custScaleX="1292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4B2623-84D3-42D1-B120-7642175BB37E}" type="pres">
      <dgm:prSet presAssocID="{8E3F1254-5FCF-4EEF-A9D2-12E81AB11BF8}" presName="rootConnector" presStyleLbl="node2" presStyleIdx="1" presStyleCnt="3"/>
      <dgm:spPr/>
      <dgm:t>
        <a:bodyPr/>
        <a:lstStyle/>
        <a:p>
          <a:endParaRPr lang="ru-RU"/>
        </a:p>
      </dgm:t>
    </dgm:pt>
    <dgm:pt modelId="{E480B5B1-4396-4465-8D08-33139D35DDD7}" type="pres">
      <dgm:prSet presAssocID="{8E3F1254-5FCF-4EEF-A9D2-12E81AB11BF8}" presName="hierChild4" presStyleCnt="0"/>
      <dgm:spPr/>
    </dgm:pt>
    <dgm:pt modelId="{3F752F9D-8629-4192-AA4E-782C72210759}" type="pres">
      <dgm:prSet presAssocID="{8E3F1254-5FCF-4EEF-A9D2-12E81AB11BF8}" presName="hierChild5" presStyleCnt="0"/>
      <dgm:spPr/>
    </dgm:pt>
    <dgm:pt modelId="{96081F85-2413-4E6E-A812-BC6EA81BA586}" type="pres">
      <dgm:prSet presAssocID="{013947D7-248F-43D6-A7E8-6E745690247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CC68C06E-4AB3-4386-BEAC-CE4BAED7A462}" type="pres">
      <dgm:prSet presAssocID="{3F8B63DC-69F0-49BF-874F-FF2DACF213FB}" presName="hierRoot2" presStyleCnt="0">
        <dgm:presLayoutVars>
          <dgm:hierBranch val="init"/>
        </dgm:presLayoutVars>
      </dgm:prSet>
      <dgm:spPr/>
    </dgm:pt>
    <dgm:pt modelId="{47DBFE4B-7F83-49A0-A258-98E956FBAED4}" type="pres">
      <dgm:prSet presAssocID="{3F8B63DC-69F0-49BF-874F-FF2DACF213FB}" presName="rootComposite" presStyleCnt="0"/>
      <dgm:spPr/>
    </dgm:pt>
    <dgm:pt modelId="{6A15D139-804A-46B3-9FA4-BB95E3181D1D}" type="pres">
      <dgm:prSet presAssocID="{3F8B63DC-69F0-49BF-874F-FF2DACF213FB}" presName="rootText" presStyleLbl="node2" presStyleIdx="2" presStyleCnt="3" custScaleX="11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FF1135-3847-40C9-9486-3250263EB027}" type="pres">
      <dgm:prSet presAssocID="{3F8B63DC-69F0-49BF-874F-FF2DACF213FB}" presName="rootConnector" presStyleLbl="node2" presStyleIdx="2" presStyleCnt="3"/>
      <dgm:spPr/>
      <dgm:t>
        <a:bodyPr/>
        <a:lstStyle/>
        <a:p>
          <a:endParaRPr lang="ru-RU"/>
        </a:p>
      </dgm:t>
    </dgm:pt>
    <dgm:pt modelId="{7189F017-05F8-4570-8F91-F1D56336611F}" type="pres">
      <dgm:prSet presAssocID="{3F8B63DC-69F0-49BF-874F-FF2DACF213FB}" presName="hierChild4" presStyleCnt="0"/>
      <dgm:spPr/>
    </dgm:pt>
    <dgm:pt modelId="{7CAE8BAB-1C3F-43FE-9AC0-1E2BE3462AEA}" type="pres">
      <dgm:prSet presAssocID="{3F8B63DC-69F0-49BF-874F-FF2DACF213FB}" presName="hierChild5" presStyleCnt="0"/>
      <dgm:spPr/>
    </dgm:pt>
    <dgm:pt modelId="{2854D6A2-68FC-4ED2-85BA-FCA444ECB36A}" type="pres">
      <dgm:prSet presAssocID="{D97A5EAF-2A76-44BD-89C4-42C20D41FB90}" presName="hierChild3" presStyleCnt="0"/>
      <dgm:spPr/>
    </dgm:pt>
    <dgm:pt modelId="{379D6FFC-2FDC-4AAD-8495-43B6F7956405}" type="pres">
      <dgm:prSet presAssocID="{D02F416E-EEDC-48DA-9BB2-D1928831C51B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FDB5E147-737C-468D-931E-E0CC927CF5E5}" type="pres">
      <dgm:prSet presAssocID="{CDC0EC61-8804-4475-86BA-6AD3D9B15FEB}" presName="hierRoot3" presStyleCnt="0">
        <dgm:presLayoutVars>
          <dgm:hierBranch val="init"/>
        </dgm:presLayoutVars>
      </dgm:prSet>
      <dgm:spPr/>
    </dgm:pt>
    <dgm:pt modelId="{AB97EFBD-88CC-4A9A-9824-37357B90959B}" type="pres">
      <dgm:prSet presAssocID="{CDC0EC61-8804-4475-86BA-6AD3D9B15FEB}" presName="rootComposite3" presStyleCnt="0"/>
      <dgm:spPr/>
    </dgm:pt>
    <dgm:pt modelId="{93C65C55-02AA-4FF5-B1CB-889CAA8AB3EE}" type="pres">
      <dgm:prSet presAssocID="{CDC0EC61-8804-4475-86BA-6AD3D9B15FEB}" presName="rootText3" presStyleLbl="asst1" presStyleIdx="0" presStyleCnt="1" custScaleY="69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44BEFE-23F6-4F7D-BD2A-CDC0D2B2EC31}" type="pres">
      <dgm:prSet presAssocID="{CDC0EC61-8804-4475-86BA-6AD3D9B15FEB}" presName="rootConnector3" presStyleLbl="asst1" presStyleIdx="0" presStyleCnt="1"/>
      <dgm:spPr/>
      <dgm:t>
        <a:bodyPr/>
        <a:lstStyle/>
        <a:p>
          <a:endParaRPr lang="ru-RU"/>
        </a:p>
      </dgm:t>
    </dgm:pt>
    <dgm:pt modelId="{CAE056BF-4FAE-4234-8D84-C3DB9A0DCB7F}" type="pres">
      <dgm:prSet presAssocID="{CDC0EC61-8804-4475-86BA-6AD3D9B15FEB}" presName="hierChild6" presStyleCnt="0"/>
      <dgm:spPr/>
    </dgm:pt>
    <dgm:pt modelId="{C833FBAA-8E6D-4674-9A49-54E86C9306A5}" type="pres">
      <dgm:prSet presAssocID="{CDC0EC61-8804-4475-86BA-6AD3D9B15FEB}" presName="hierChild7" presStyleCnt="0"/>
      <dgm:spPr/>
    </dgm:pt>
  </dgm:ptLst>
  <dgm:cxnLst>
    <dgm:cxn modelId="{4792DF39-8416-432B-A259-C3E0F5242233}" srcId="{6769880D-170C-47DF-A0BC-CF8491EF94E8}" destId="{D97A5EAF-2A76-44BD-89C4-42C20D41FB90}" srcOrd="0" destOrd="0" parTransId="{7CA70AEC-7E64-4B48-A49A-E245F2DD748B}" sibTransId="{0C02A3D8-3698-4773-9F41-0BA4EFD43A06}"/>
    <dgm:cxn modelId="{BA1A69F1-B0C1-4257-A2B9-48E3670DFC05}" type="presOf" srcId="{013947D7-248F-43D6-A7E8-6E7456902476}" destId="{96081F85-2413-4E6E-A812-BC6EA81BA586}" srcOrd="0" destOrd="0" presId="urn:microsoft.com/office/officeart/2005/8/layout/orgChart1"/>
    <dgm:cxn modelId="{75065F2F-F428-4705-A19E-CC64FD3134F0}" srcId="{D97A5EAF-2A76-44BD-89C4-42C20D41FB90}" destId="{B309A7A3-EFC1-4CCB-A201-C3CA366E08E2}" srcOrd="1" destOrd="0" parTransId="{C33BE322-3F87-4FAE-B7DF-97937F874944}" sibTransId="{44467542-AD3A-4099-95CE-CFFB381B422C}"/>
    <dgm:cxn modelId="{4DEC3128-1BE1-47F7-BB59-B682E7A9A47F}" srcId="{D97A5EAF-2A76-44BD-89C4-42C20D41FB90}" destId="{3F8B63DC-69F0-49BF-874F-FF2DACF213FB}" srcOrd="3" destOrd="0" parTransId="{013947D7-248F-43D6-A7E8-6E7456902476}" sibTransId="{9B33F54F-9804-409A-B48E-316D3EA2004D}"/>
    <dgm:cxn modelId="{41CE3A0D-DEB8-4360-AA90-751A54364871}" type="presOf" srcId="{B309A7A3-EFC1-4CCB-A201-C3CA366E08E2}" destId="{06F655E3-D8FA-4A5F-A334-3562BCF65A31}" srcOrd="0" destOrd="0" presId="urn:microsoft.com/office/officeart/2005/8/layout/orgChart1"/>
    <dgm:cxn modelId="{4FFF8C49-7FE8-46B3-AD55-130596F36B6A}" type="presOf" srcId="{D97A5EAF-2A76-44BD-89C4-42C20D41FB90}" destId="{9471D18D-4A69-498D-8200-0E3D28C95BC3}" srcOrd="0" destOrd="0" presId="urn:microsoft.com/office/officeart/2005/8/layout/orgChart1"/>
    <dgm:cxn modelId="{8841B6E5-699F-461B-82BE-C0B60C85BE63}" srcId="{D97A5EAF-2A76-44BD-89C4-42C20D41FB90}" destId="{CDC0EC61-8804-4475-86BA-6AD3D9B15FEB}" srcOrd="0" destOrd="0" parTransId="{D02F416E-EEDC-48DA-9BB2-D1928831C51B}" sibTransId="{10EC47F4-49FC-4703-9969-6ADBCDA83241}"/>
    <dgm:cxn modelId="{2DD84B47-9D3D-4DC4-B3E0-6EE44F910FC9}" type="presOf" srcId="{6769880D-170C-47DF-A0BC-CF8491EF94E8}" destId="{E958834A-2C6C-4486-BBA4-3F1F7C3C9579}" srcOrd="0" destOrd="0" presId="urn:microsoft.com/office/officeart/2005/8/layout/orgChart1"/>
    <dgm:cxn modelId="{870299ED-043B-4D75-A5F5-493E74105C67}" type="presOf" srcId="{D02F416E-EEDC-48DA-9BB2-D1928831C51B}" destId="{379D6FFC-2FDC-4AAD-8495-43B6F7956405}" srcOrd="0" destOrd="0" presId="urn:microsoft.com/office/officeart/2005/8/layout/orgChart1"/>
    <dgm:cxn modelId="{91FA84F6-5821-43BA-B090-8C0AF6C1C663}" type="presOf" srcId="{3F8B63DC-69F0-49BF-874F-FF2DACF213FB}" destId="{49FF1135-3847-40C9-9486-3250263EB027}" srcOrd="1" destOrd="0" presId="urn:microsoft.com/office/officeart/2005/8/layout/orgChart1"/>
    <dgm:cxn modelId="{E33AE9F8-0467-4E39-B16C-586D99E49329}" type="presOf" srcId="{8E3F1254-5FCF-4EEF-A9D2-12E81AB11BF8}" destId="{994B2623-84D3-42D1-B120-7642175BB37E}" srcOrd="1" destOrd="0" presId="urn:microsoft.com/office/officeart/2005/8/layout/orgChart1"/>
    <dgm:cxn modelId="{4377CF1C-E4F6-43ED-A707-F0459416586F}" type="presOf" srcId="{D97A5EAF-2A76-44BD-89C4-42C20D41FB90}" destId="{77D10CDC-B12E-4653-99FE-7F0A0403DED3}" srcOrd="1" destOrd="0" presId="urn:microsoft.com/office/officeart/2005/8/layout/orgChart1"/>
    <dgm:cxn modelId="{277C749C-7AEB-481F-8876-0839B7F25226}" type="presOf" srcId="{B309A7A3-EFC1-4CCB-A201-C3CA366E08E2}" destId="{D0E8B348-DC24-4A06-8817-2F9B632421EB}" srcOrd="1" destOrd="0" presId="urn:microsoft.com/office/officeart/2005/8/layout/orgChart1"/>
    <dgm:cxn modelId="{BB88DF47-9555-4870-B75D-9FC59EEBF4AA}" type="presOf" srcId="{8E3F1254-5FCF-4EEF-A9D2-12E81AB11BF8}" destId="{0FB33D15-34F0-4C9F-BE4C-1E351D0981E5}" srcOrd="0" destOrd="0" presId="urn:microsoft.com/office/officeart/2005/8/layout/orgChart1"/>
    <dgm:cxn modelId="{EB1B1270-BF9A-4DE5-8605-BCE7ECAEE10C}" type="presOf" srcId="{CDC0EC61-8804-4475-86BA-6AD3D9B15FEB}" destId="{BA44BEFE-23F6-4F7D-BD2A-CDC0D2B2EC31}" srcOrd="1" destOrd="0" presId="urn:microsoft.com/office/officeart/2005/8/layout/orgChart1"/>
    <dgm:cxn modelId="{3FC42F22-8DAC-4EED-BD1D-3B48C3DB12D2}" type="presOf" srcId="{C33BE322-3F87-4FAE-B7DF-97937F874944}" destId="{687D6895-CE3D-4A68-AD1A-6FB50A59DEAF}" srcOrd="0" destOrd="0" presId="urn:microsoft.com/office/officeart/2005/8/layout/orgChart1"/>
    <dgm:cxn modelId="{514B94C6-C363-44A5-9B13-F32131456299}" type="presOf" srcId="{3F8B63DC-69F0-49BF-874F-FF2DACF213FB}" destId="{6A15D139-804A-46B3-9FA4-BB95E3181D1D}" srcOrd="0" destOrd="0" presId="urn:microsoft.com/office/officeart/2005/8/layout/orgChart1"/>
    <dgm:cxn modelId="{D8695F61-67E6-43AA-9EB6-31690A08421C}" type="presOf" srcId="{CDC0EC61-8804-4475-86BA-6AD3D9B15FEB}" destId="{93C65C55-02AA-4FF5-B1CB-889CAA8AB3EE}" srcOrd="0" destOrd="0" presId="urn:microsoft.com/office/officeart/2005/8/layout/orgChart1"/>
    <dgm:cxn modelId="{04A49991-C120-4A79-A2B4-CB47262E3396}" type="presOf" srcId="{79510C80-A69C-4BBC-AF54-83748F4F3834}" destId="{E8463B92-5F76-44F4-AA36-983123118F89}" srcOrd="0" destOrd="0" presId="urn:microsoft.com/office/officeart/2005/8/layout/orgChart1"/>
    <dgm:cxn modelId="{201F68B4-C96C-4C58-B5EE-AE43ADFA565C}" srcId="{D97A5EAF-2A76-44BD-89C4-42C20D41FB90}" destId="{8E3F1254-5FCF-4EEF-A9D2-12E81AB11BF8}" srcOrd="2" destOrd="0" parTransId="{79510C80-A69C-4BBC-AF54-83748F4F3834}" sibTransId="{A3305889-9772-4AA1-9D56-2E55A236541F}"/>
    <dgm:cxn modelId="{AFED7456-67B5-4E40-949B-DFA88D729991}" type="presParOf" srcId="{E958834A-2C6C-4486-BBA4-3F1F7C3C9579}" destId="{77A42249-BC95-43DC-B1E3-050DF14F04F9}" srcOrd="0" destOrd="0" presId="urn:microsoft.com/office/officeart/2005/8/layout/orgChart1"/>
    <dgm:cxn modelId="{8EF70AF6-09AD-4D56-AB04-A347D4931BC2}" type="presParOf" srcId="{77A42249-BC95-43DC-B1E3-050DF14F04F9}" destId="{91A30A40-A7FC-4173-ABA8-2FA468CDFFF3}" srcOrd="0" destOrd="0" presId="urn:microsoft.com/office/officeart/2005/8/layout/orgChart1"/>
    <dgm:cxn modelId="{7FC75160-8027-452D-9963-474E105E885F}" type="presParOf" srcId="{91A30A40-A7FC-4173-ABA8-2FA468CDFFF3}" destId="{9471D18D-4A69-498D-8200-0E3D28C95BC3}" srcOrd="0" destOrd="0" presId="urn:microsoft.com/office/officeart/2005/8/layout/orgChart1"/>
    <dgm:cxn modelId="{6901FF98-AD25-45E0-9C47-103EE5E0FCFC}" type="presParOf" srcId="{91A30A40-A7FC-4173-ABA8-2FA468CDFFF3}" destId="{77D10CDC-B12E-4653-99FE-7F0A0403DED3}" srcOrd="1" destOrd="0" presId="urn:microsoft.com/office/officeart/2005/8/layout/orgChart1"/>
    <dgm:cxn modelId="{807C5F13-B966-4359-9A96-764792A20D34}" type="presParOf" srcId="{77A42249-BC95-43DC-B1E3-050DF14F04F9}" destId="{DF30B081-BCEA-461F-8D1D-0837C5EF4003}" srcOrd="1" destOrd="0" presId="urn:microsoft.com/office/officeart/2005/8/layout/orgChart1"/>
    <dgm:cxn modelId="{137DB0AC-E54B-42CE-86FD-67ADFB85744C}" type="presParOf" srcId="{DF30B081-BCEA-461F-8D1D-0837C5EF4003}" destId="{687D6895-CE3D-4A68-AD1A-6FB50A59DEAF}" srcOrd="0" destOrd="0" presId="urn:microsoft.com/office/officeart/2005/8/layout/orgChart1"/>
    <dgm:cxn modelId="{A1047922-E938-44DE-8754-E6FFB33382BE}" type="presParOf" srcId="{DF30B081-BCEA-461F-8D1D-0837C5EF4003}" destId="{C7D2692A-9024-4322-B558-6B94AB02C014}" srcOrd="1" destOrd="0" presId="urn:microsoft.com/office/officeart/2005/8/layout/orgChart1"/>
    <dgm:cxn modelId="{5F25426C-B2AB-4680-BD9E-89EE490EAD67}" type="presParOf" srcId="{C7D2692A-9024-4322-B558-6B94AB02C014}" destId="{6C9DB739-77ED-47BD-AC65-B0126F26CE0B}" srcOrd="0" destOrd="0" presId="urn:microsoft.com/office/officeart/2005/8/layout/orgChart1"/>
    <dgm:cxn modelId="{F9AACF6A-517F-4F51-9973-EF1DA78DCC0D}" type="presParOf" srcId="{6C9DB739-77ED-47BD-AC65-B0126F26CE0B}" destId="{06F655E3-D8FA-4A5F-A334-3562BCF65A31}" srcOrd="0" destOrd="0" presId="urn:microsoft.com/office/officeart/2005/8/layout/orgChart1"/>
    <dgm:cxn modelId="{1A79CBB2-C220-48C0-849C-5287EB1AF8C8}" type="presParOf" srcId="{6C9DB739-77ED-47BD-AC65-B0126F26CE0B}" destId="{D0E8B348-DC24-4A06-8817-2F9B632421EB}" srcOrd="1" destOrd="0" presId="urn:microsoft.com/office/officeart/2005/8/layout/orgChart1"/>
    <dgm:cxn modelId="{2FF445CC-F9D1-42DF-9F0E-30C51787314A}" type="presParOf" srcId="{C7D2692A-9024-4322-B558-6B94AB02C014}" destId="{B438D490-EBDA-4903-81CD-23FF97D5DD6F}" srcOrd="1" destOrd="0" presId="urn:microsoft.com/office/officeart/2005/8/layout/orgChart1"/>
    <dgm:cxn modelId="{CE6A606A-CE38-4F8A-85B5-BA78DE5F1D55}" type="presParOf" srcId="{C7D2692A-9024-4322-B558-6B94AB02C014}" destId="{EFE1B31E-1D32-404F-992B-E6A9E81154A5}" srcOrd="2" destOrd="0" presId="urn:microsoft.com/office/officeart/2005/8/layout/orgChart1"/>
    <dgm:cxn modelId="{1BE60460-C85E-4B71-815D-4F0254ACE34A}" type="presParOf" srcId="{DF30B081-BCEA-461F-8D1D-0837C5EF4003}" destId="{E8463B92-5F76-44F4-AA36-983123118F89}" srcOrd="2" destOrd="0" presId="urn:microsoft.com/office/officeart/2005/8/layout/orgChart1"/>
    <dgm:cxn modelId="{FEF6EF74-738C-4128-95E0-0EE60353384C}" type="presParOf" srcId="{DF30B081-BCEA-461F-8D1D-0837C5EF4003}" destId="{58EF63BD-8EEA-450A-8A2C-DED6DC27C3F1}" srcOrd="3" destOrd="0" presId="urn:microsoft.com/office/officeart/2005/8/layout/orgChart1"/>
    <dgm:cxn modelId="{7D16B121-F2EA-4450-832A-9DED4CB5EC0F}" type="presParOf" srcId="{58EF63BD-8EEA-450A-8A2C-DED6DC27C3F1}" destId="{A49849A1-A930-4738-AE45-9705F026F5C2}" srcOrd="0" destOrd="0" presId="urn:microsoft.com/office/officeart/2005/8/layout/orgChart1"/>
    <dgm:cxn modelId="{80DA8D0B-4F96-4961-A8F2-83E05990ED21}" type="presParOf" srcId="{A49849A1-A930-4738-AE45-9705F026F5C2}" destId="{0FB33D15-34F0-4C9F-BE4C-1E351D0981E5}" srcOrd="0" destOrd="0" presId="urn:microsoft.com/office/officeart/2005/8/layout/orgChart1"/>
    <dgm:cxn modelId="{F5ED0E6B-CA2B-4145-853C-96F834A554F1}" type="presParOf" srcId="{A49849A1-A930-4738-AE45-9705F026F5C2}" destId="{994B2623-84D3-42D1-B120-7642175BB37E}" srcOrd="1" destOrd="0" presId="urn:microsoft.com/office/officeart/2005/8/layout/orgChart1"/>
    <dgm:cxn modelId="{582319EC-046A-4FD6-80D6-7C1D30D235C8}" type="presParOf" srcId="{58EF63BD-8EEA-450A-8A2C-DED6DC27C3F1}" destId="{E480B5B1-4396-4465-8D08-33139D35DDD7}" srcOrd="1" destOrd="0" presId="urn:microsoft.com/office/officeart/2005/8/layout/orgChart1"/>
    <dgm:cxn modelId="{D54ED6CC-FBB7-486D-8140-11EC8C87FDB1}" type="presParOf" srcId="{58EF63BD-8EEA-450A-8A2C-DED6DC27C3F1}" destId="{3F752F9D-8629-4192-AA4E-782C72210759}" srcOrd="2" destOrd="0" presId="urn:microsoft.com/office/officeart/2005/8/layout/orgChart1"/>
    <dgm:cxn modelId="{A9FAA3D9-55F6-403B-8E38-AC4B636650FC}" type="presParOf" srcId="{DF30B081-BCEA-461F-8D1D-0837C5EF4003}" destId="{96081F85-2413-4E6E-A812-BC6EA81BA586}" srcOrd="4" destOrd="0" presId="urn:microsoft.com/office/officeart/2005/8/layout/orgChart1"/>
    <dgm:cxn modelId="{ACE3F37E-DF6F-4835-A3A8-486882ECC36E}" type="presParOf" srcId="{DF30B081-BCEA-461F-8D1D-0837C5EF4003}" destId="{CC68C06E-4AB3-4386-BEAC-CE4BAED7A462}" srcOrd="5" destOrd="0" presId="urn:microsoft.com/office/officeart/2005/8/layout/orgChart1"/>
    <dgm:cxn modelId="{29B43DC3-EE76-42C6-A288-EF7AD7EB5AFB}" type="presParOf" srcId="{CC68C06E-4AB3-4386-BEAC-CE4BAED7A462}" destId="{47DBFE4B-7F83-49A0-A258-98E956FBAED4}" srcOrd="0" destOrd="0" presId="urn:microsoft.com/office/officeart/2005/8/layout/orgChart1"/>
    <dgm:cxn modelId="{C5C409E4-6936-4C21-A765-F9E7DC6424DF}" type="presParOf" srcId="{47DBFE4B-7F83-49A0-A258-98E956FBAED4}" destId="{6A15D139-804A-46B3-9FA4-BB95E3181D1D}" srcOrd="0" destOrd="0" presId="urn:microsoft.com/office/officeart/2005/8/layout/orgChart1"/>
    <dgm:cxn modelId="{E82BBAC6-914B-4785-9E33-64B7813304CF}" type="presParOf" srcId="{47DBFE4B-7F83-49A0-A258-98E956FBAED4}" destId="{49FF1135-3847-40C9-9486-3250263EB027}" srcOrd="1" destOrd="0" presId="urn:microsoft.com/office/officeart/2005/8/layout/orgChart1"/>
    <dgm:cxn modelId="{9B95D85F-06AF-4BB4-9409-CD0D7F13815A}" type="presParOf" srcId="{CC68C06E-4AB3-4386-BEAC-CE4BAED7A462}" destId="{7189F017-05F8-4570-8F91-F1D56336611F}" srcOrd="1" destOrd="0" presId="urn:microsoft.com/office/officeart/2005/8/layout/orgChart1"/>
    <dgm:cxn modelId="{F7C55F6D-CCCB-4B24-A074-2136D17D53A5}" type="presParOf" srcId="{CC68C06E-4AB3-4386-BEAC-CE4BAED7A462}" destId="{7CAE8BAB-1C3F-43FE-9AC0-1E2BE3462AEA}" srcOrd="2" destOrd="0" presId="urn:microsoft.com/office/officeart/2005/8/layout/orgChart1"/>
    <dgm:cxn modelId="{CFA5A55A-82CE-4164-A5FA-5002FEFF8A6F}" type="presParOf" srcId="{77A42249-BC95-43DC-B1E3-050DF14F04F9}" destId="{2854D6A2-68FC-4ED2-85BA-FCA444ECB36A}" srcOrd="2" destOrd="0" presId="urn:microsoft.com/office/officeart/2005/8/layout/orgChart1"/>
    <dgm:cxn modelId="{475E339F-5DE0-4168-9B34-91E0F609280C}" type="presParOf" srcId="{2854D6A2-68FC-4ED2-85BA-FCA444ECB36A}" destId="{379D6FFC-2FDC-4AAD-8495-43B6F7956405}" srcOrd="0" destOrd="0" presId="urn:microsoft.com/office/officeart/2005/8/layout/orgChart1"/>
    <dgm:cxn modelId="{4726C763-A4BC-4367-AF65-28774582A684}" type="presParOf" srcId="{2854D6A2-68FC-4ED2-85BA-FCA444ECB36A}" destId="{FDB5E147-737C-468D-931E-E0CC927CF5E5}" srcOrd="1" destOrd="0" presId="urn:microsoft.com/office/officeart/2005/8/layout/orgChart1"/>
    <dgm:cxn modelId="{57DBCA4A-8840-4851-94F4-49D6DD5828A6}" type="presParOf" srcId="{FDB5E147-737C-468D-931E-E0CC927CF5E5}" destId="{AB97EFBD-88CC-4A9A-9824-37357B90959B}" srcOrd="0" destOrd="0" presId="urn:microsoft.com/office/officeart/2005/8/layout/orgChart1"/>
    <dgm:cxn modelId="{7586B2D0-690D-4A45-A9E5-3CBFA0A7B203}" type="presParOf" srcId="{AB97EFBD-88CC-4A9A-9824-37357B90959B}" destId="{93C65C55-02AA-4FF5-B1CB-889CAA8AB3EE}" srcOrd="0" destOrd="0" presId="urn:microsoft.com/office/officeart/2005/8/layout/orgChart1"/>
    <dgm:cxn modelId="{30DC927A-B88C-42E2-B235-05B1A5C850F2}" type="presParOf" srcId="{AB97EFBD-88CC-4A9A-9824-37357B90959B}" destId="{BA44BEFE-23F6-4F7D-BD2A-CDC0D2B2EC31}" srcOrd="1" destOrd="0" presId="urn:microsoft.com/office/officeart/2005/8/layout/orgChart1"/>
    <dgm:cxn modelId="{DDE1D55C-89CC-4B33-B2F2-12FB967C84B9}" type="presParOf" srcId="{FDB5E147-737C-468D-931E-E0CC927CF5E5}" destId="{CAE056BF-4FAE-4234-8D84-C3DB9A0DCB7F}" srcOrd="1" destOrd="0" presId="urn:microsoft.com/office/officeart/2005/8/layout/orgChart1"/>
    <dgm:cxn modelId="{57981524-D0DE-48F3-A2B0-B4DC17D736DF}" type="presParOf" srcId="{FDB5E147-737C-468D-931E-E0CC927CF5E5}" destId="{C833FBAA-8E6D-4674-9A49-54E86C9306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B8AB70-5968-4468-9FB2-2D83698171B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6DDA5-70F3-43B8-9FF1-1131D2AE926F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ru-RU" sz="2000" b="1" dirty="0" smtClean="0"/>
            <a:t>1</a:t>
          </a:r>
          <a:endParaRPr lang="ru-RU" sz="2000" b="1" dirty="0"/>
        </a:p>
      </dgm:t>
    </dgm:pt>
    <dgm:pt modelId="{0ADD3B7F-98AE-4700-9A16-91B3F6734B56}" type="parTrans" cxnId="{309893D7-141F-4BC3-AB26-8D748EFB60DE}">
      <dgm:prSet/>
      <dgm:spPr/>
      <dgm:t>
        <a:bodyPr/>
        <a:lstStyle/>
        <a:p>
          <a:endParaRPr lang="ru-RU"/>
        </a:p>
      </dgm:t>
    </dgm:pt>
    <dgm:pt modelId="{66E90907-1C64-44F2-93EA-AE0D9E51D1BD}" type="sibTrans" cxnId="{309893D7-141F-4BC3-AB26-8D748EFB60DE}">
      <dgm:prSet/>
      <dgm:spPr/>
      <dgm:t>
        <a:bodyPr/>
        <a:lstStyle/>
        <a:p>
          <a:endParaRPr lang="ru-RU"/>
        </a:p>
      </dgm:t>
    </dgm:pt>
    <dgm:pt modelId="{501C16A6-9857-4A1E-8B69-AA9508026BDD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Публичные слушания по проекту бюджета муниципального образования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Зерновское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сельское поселение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5D0AAF-9C56-44D0-824C-9D22E6C2BF85}" type="parTrans" cxnId="{C59A8BCA-EAF9-4C5B-9E64-1AE5744FBAB9}">
      <dgm:prSet/>
      <dgm:spPr/>
      <dgm:t>
        <a:bodyPr/>
        <a:lstStyle/>
        <a:p>
          <a:endParaRPr lang="ru-RU"/>
        </a:p>
      </dgm:t>
    </dgm:pt>
    <dgm:pt modelId="{BA202A5B-4952-45AD-BD7A-407843613986}" type="sibTrans" cxnId="{C59A8BCA-EAF9-4C5B-9E64-1AE5744FBAB9}">
      <dgm:prSet/>
      <dgm:spPr/>
      <dgm:t>
        <a:bodyPr/>
        <a:lstStyle/>
        <a:p>
          <a:endParaRPr lang="ru-RU"/>
        </a:p>
      </dgm:t>
    </dgm:pt>
    <dgm:pt modelId="{9D708729-BB4D-4A4B-9852-A4B334C3BB17}" type="pres">
      <dgm:prSet presAssocID="{EDB8AB70-5968-4468-9FB2-2D83698171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2BBEEE-D688-4624-90D9-AA1FFDA96BF0}" type="pres">
      <dgm:prSet presAssocID="{8B26DDA5-70F3-43B8-9FF1-1131D2AE926F}" presName="composite" presStyleCnt="0"/>
      <dgm:spPr/>
    </dgm:pt>
    <dgm:pt modelId="{C16426EE-5D41-45BE-B8F3-B38F1ED54AB7}" type="pres">
      <dgm:prSet presAssocID="{8B26DDA5-70F3-43B8-9FF1-1131D2AE926F}" presName="parentText" presStyleLbl="alignNode1" presStyleIdx="0" presStyleCnt="1" custScaleX="90476" custScaleY="81667" custLinFactNeighborX="2313" custLinFactNeighborY="14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3FC2B-5F47-4DFD-8D16-3F5DEA59A38C}" type="pres">
      <dgm:prSet presAssocID="{8B26DDA5-70F3-43B8-9FF1-1131D2AE926F}" presName="descendantText" presStyleLbl="alignAcc1" presStyleIdx="0" presStyleCnt="1" custScaleX="83436" custScaleY="100000" custLinFactNeighborX="-7716" custLinFactNeighborY="2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852D92-2CFD-43F1-A9A5-C1BAB6B4E4EE}" type="presOf" srcId="{8B26DDA5-70F3-43B8-9FF1-1131D2AE926F}" destId="{C16426EE-5D41-45BE-B8F3-B38F1ED54AB7}" srcOrd="0" destOrd="0" presId="urn:microsoft.com/office/officeart/2005/8/layout/chevron2"/>
    <dgm:cxn modelId="{4433CBF3-2E08-4958-A1E0-7123429CE157}" type="presOf" srcId="{501C16A6-9857-4A1E-8B69-AA9508026BDD}" destId="{2CA3FC2B-5F47-4DFD-8D16-3F5DEA59A38C}" srcOrd="0" destOrd="0" presId="urn:microsoft.com/office/officeart/2005/8/layout/chevron2"/>
    <dgm:cxn modelId="{309893D7-141F-4BC3-AB26-8D748EFB60DE}" srcId="{EDB8AB70-5968-4468-9FB2-2D83698171B8}" destId="{8B26DDA5-70F3-43B8-9FF1-1131D2AE926F}" srcOrd="0" destOrd="0" parTransId="{0ADD3B7F-98AE-4700-9A16-91B3F6734B56}" sibTransId="{66E90907-1C64-44F2-93EA-AE0D9E51D1BD}"/>
    <dgm:cxn modelId="{C59A8BCA-EAF9-4C5B-9E64-1AE5744FBAB9}" srcId="{8B26DDA5-70F3-43B8-9FF1-1131D2AE926F}" destId="{501C16A6-9857-4A1E-8B69-AA9508026BDD}" srcOrd="0" destOrd="0" parTransId="{885D0AAF-9C56-44D0-824C-9D22E6C2BF85}" sibTransId="{BA202A5B-4952-45AD-BD7A-407843613986}"/>
    <dgm:cxn modelId="{C5D73455-A1B6-410A-B844-F960FC3BAB2C}" type="presOf" srcId="{EDB8AB70-5968-4468-9FB2-2D83698171B8}" destId="{9D708729-BB4D-4A4B-9852-A4B334C3BB17}" srcOrd="0" destOrd="0" presId="urn:microsoft.com/office/officeart/2005/8/layout/chevron2"/>
    <dgm:cxn modelId="{287A2217-57D2-48D3-8972-9DBB7A44EB1A}" type="presParOf" srcId="{9D708729-BB4D-4A4B-9852-A4B334C3BB17}" destId="{A72BBEEE-D688-4624-90D9-AA1FFDA96BF0}" srcOrd="0" destOrd="0" presId="urn:microsoft.com/office/officeart/2005/8/layout/chevron2"/>
    <dgm:cxn modelId="{B6FE4C4D-3D96-4530-BBA6-EB84A6838F9B}" type="presParOf" srcId="{A72BBEEE-D688-4624-90D9-AA1FFDA96BF0}" destId="{C16426EE-5D41-45BE-B8F3-B38F1ED54AB7}" srcOrd="0" destOrd="0" presId="urn:microsoft.com/office/officeart/2005/8/layout/chevron2"/>
    <dgm:cxn modelId="{899E2DAC-A328-4BEE-B9A8-FBAD947CA546}" type="presParOf" srcId="{A72BBEEE-D688-4624-90D9-AA1FFDA96BF0}" destId="{2CA3FC2B-5F47-4DFD-8D16-3F5DEA59A3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B8AB70-5968-4468-9FB2-2D83698171B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6DDA5-70F3-43B8-9FF1-1131D2AE926F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2000" b="1" dirty="0" smtClean="0"/>
            <a:t>2</a:t>
          </a:r>
          <a:endParaRPr lang="ru-RU" sz="2000" b="1" dirty="0"/>
        </a:p>
      </dgm:t>
    </dgm:pt>
    <dgm:pt modelId="{0ADD3B7F-98AE-4700-9A16-91B3F6734B56}" type="parTrans" cxnId="{309893D7-141F-4BC3-AB26-8D748EFB60DE}">
      <dgm:prSet/>
      <dgm:spPr/>
      <dgm:t>
        <a:bodyPr/>
        <a:lstStyle/>
        <a:p>
          <a:endParaRPr lang="ru-RU"/>
        </a:p>
      </dgm:t>
    </dgm:pt>
    <dgm:pt modelId="{66E90907-1C64-44F2-93EA-AE0D9E51D1BD}" type="sibTrans" cxnId="{309893D7-141F-4BC3-AB26-8D748EFB60DE}">
      <dgm:prSet/>
      <dgm:spPr/>
      <dgm:t>
        <a:bodyPr/>
        <a:lstStyle/>
        <a:p>
          <a:endParaRPr lang="ru-RU"/>
        </a:p>
      </dgm:t>
    </dgm:pt>
    <dgm:pt modelId="{501C16A6-9857-4A1E-8B69-AA9508026BDD}">
      <dgm:prSet phldrT="[Текст]"/>
      <dgm:spPr/>
      <dgm:t>
        <a:bodyPr/>
        <a:lstStyle/>
        <a:p>
          <a:pPr algn="l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Публичные слушания по отчету об исполнения бюджета муниципального образования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Зерновское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сельское поселение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5D0AAF-9C56-44D0-824C-9D22E6C2BF85}" type="parTrans" cxnId="{C59A8BCA-EAF9-4C5B-9E64-1AE5744FBAB9}">
      <dgm:prSet/>
      <dgm:spPr/>
      <dgm:t>
        <a:bodyPr/>
        <a:lstStyle/>
        <a:p>
          <a:endParaRPr lang="ru-RU"/>
        </a:p>
      </dgm:t>
    </dgm:pt>
    <dgm:pt modelId="{BA202A5B-4952-45AD-BD7A-407843613986}" type="sibTrans" cxnId="{C59A8BCA-EAF9-4C5B-9E64-1AE5744FBAB9}">
      <dgm:prSet/>
      <dgm:spPr/>
      <dgm:t>
        <a:bodyPr/>
        <a:lstStyle/>
        <a:p>
          <a:endParaRPr lang="ru-RU"/>
        </a:p>
      </dgm:t>
    </dgm:pt>
    <dgm:pt modelId="{9D708729-BB4D-4A4B-9852-A4B334C3BB17}" type="pres">
      <dgm:prSet presAssocID="{EDB8AB70-5968-4468-9FB2-2D83698171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2BBEEE-D688-4624-90D9-AA1FFDA96BF0}" type="pres">
      <dgm:prSet presAssocID="{8B26DDA5-70F3-43B8-9FF1-1131D2AE926F}" presName="composite" presStyleCnt="0"/>
      <dgm:spPr/>
    </dgm:pt>
    <dgm:pt modelId="{C16426EE-5D41-45BE-B8F3-B38F1ED54AB7}" type="pres">
      <dgm:prSet presAssocID="{8B26DDA5-70F3-43B8-9FF1-1131D2AE926F}" presName="parentText" presStyleLbl="alignNode1" presStyleIdx="0" presStyleCnt="1" custScaleX="90476" custScaleY="81667" custLinFactNeighborX="8156" custLinFactNeighborY="-91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3FC2B-5F47-4DFD-8D16-3F5DEA59A38C}" type="pres">
      <dgm:prSet presAssocID="{8B26DDA5-70F3-43B8-9FF1-1131D2AE926F}" presName="descendantText" presStyleLbl="alignAcc1" presStyleIdx="0" presStyleCnt="1" custScaleX="96303" custScaleY="100001" custLinFactNeighborX="0" custLinFactNeighborY="-35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58191C-C490-4127-9ABE-30BA90D8A846}" type="presOf" srcId="{EDB8AB70-5968-4468-9FB2-2D83698171B8}" destId="{9D708729-BB4D-4A4B-9852-A4B334C3BB17}" srcOrd="0" destOrd="0" presId="urn:microsoft.com/office/officeart/2005/8/layout/chevron2"/>
    <dgm:cxn modelId="{309893D7-141F-4BC3-AB26-8D748EFB60DE}" srcId="{EDB8AB70-5968-4468-9FB2-2D83698171B8}" destId="{8B26DDA5-70F3-43B8-9FF1-1131D2AE926F}" srcOrd="0" destOrd="0" parTransId="{0ADD3B7F-98AE-4700-9A16-91B3F6734B56}" sibTransId="{66E90907-1C64-44F2-93EA-AE0D9E51D1BD}"/>
    <dgm:cxn modelId="{C59A8BCA-EAF9-4C5B-9E64-1AE5744FBAB9}" srcId="{8B26DDA5-70F3-43B8-9FF1-1131D2AE926F}" destId="{501C16A6-9857-4A1E-8B69-AA9508026BDD}" srcOrd="0" destOrd="0" parTransId="{885D0AAF-9C56-44D0-824C-9D22E6C2BF85}" sibTransId="{BA202A5B-4952-45AD-BD7A-407843613986}"/>
    <dgm:cxn modelId="{646BDD41-341F-40F7-8F28-E53264724E91}" type="presOf" srcId="{501C16A6-9857-4A1E-8B69-AA9508026BDD}" destId="{2CA3FC2B-5F47-4DFD-8D16-3F5DEA59A38C}" srcOrd="0" destOrd="0" presId="urn:microsoft.com/office/officeart/2005/8/layout/chevron2"/>
    <dgm:cxn modelId="{69077EAD-33FF-456F-891C-9BE4868BF5A8}" type="presOf" srcId="{8B26DDA5-70F3-43B8-9FF1-1131D2AE926F}" destId="{C16426EE-5D41-45BE-B8F3-B38F1ED54AB7}" srcOrd="0" destOrd="0" presId="urn:microsoft.com/office/officeart/2005/8/layout/chevron2"/>
    <dgm:cxn modelId="{0C32DA34-E183-4068-8F63-4C3E26A61BB2}" type="presParOf" srcId="{9D708729-BB4D-4A4B-9852-A4B334C3BB17}" destId="{A72BBEEE-D688-4624-90D9-AA1FFDA96BF0}" srcOrd="0" destOrd="0" presId="urn:microsoft.com/office/officeart/2005/8/layout/chevron2"/>
    <dgm:cxn modelId="{87175196-5CF9-4536-B692-E5C0A8CAE344}" type="presParOf" srcId="{A72BBEEE-D688-4624-90D9-AA1FFDA96BF0}" destId="{C16426EE-5D41-45BE-B8F3-B38F1ED54AB7}" srcOrd="0" destOrd="0" presId="urn:microsoft.com/office/officeart/2005/8/layout/chevron2"/>
    <dgm:cxn modelId="{57AB4E39-BA7B-47E2-8B46-54F46F97BFB1}" type="presParOf" srcId="{A72BBEEE-D688-4624-90D9-AA1FFDA96BF0}" destId="{2CA3FC2B-5F47-4DFD-8D16-3F5DEA59A3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B8AB70-5968-4468-9FB2-2D83698171B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6DDA5-70F3-43B8-9FF1-1131D2AE926F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0800000" scaled="1"/>
          <a:tileRect/>
        </a:gradFill>
      </dgm:spPr>
      <dgm:t>
        <a:bodyPr/>
        <a:lstStyle/>
        <a:p>
          <a:r>
            <a:rPr lang="ru-RU" sz="2000" b="1" dirty="0" smtClean="0"/>
            <a:t>3</a:t>
          </a:r>
          <a:endParaRPr lang="ru-RU" sz="2000" b="1" dirty="0"/>
        </a:p>
      </dgm:t>
    </dgm:pt>
    <dgm:pt modelId="{0ADD3B7F-98AE-4700-9A16-91B3F6734B56}" type="parTrans" cxnId="{309893D7-141F-4BC3-AB26-8D748EFB60DE}">
      <dgm:prSet/>
      <dgm:spPr/>
      <dgm:t>
        <a:bodyPr/>
        <a:lstStyle/>
        <a:p>
          <a:endParaRPr lang="ru-RU"/>
        </a:p>
      </dgm:t>
    </dgm:pt>
    <dgm:pt modelId="{66E90907-1C64-44F2-93EA-AE0D9E51D1BD}" type="sibTrans" cxnId="{309893D7-141F-4BC3-AB26-8D748EFB60DE}">
      <dgm:prSet/>
      <dgm:spPr/>
      <dgm:t>
        <a:bodyPr/>
        <a:lstStyle/>
        <a:p>
          <a:endParaRPr lang="ru-RU"/>
        </a:p>
      </dgm:t>
    </dgm:pt>
    <dgm:pt modelId="{501C16A6-9857-4A1E-8B69-AA9508026BD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Общественные обсуждения муниципальных программ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5D0AAF-9C56-44D0-824C-9D22E6C2BF85}" type="parTrans" cxnId="{C59A8BCA-EAF9-4C5B-9E64-1AE5744FBAB9}">
      <dgm:prSet/>
      <dgm:spPr/>
      <dgm:t>
        <a:bodyPr/>
        <a:lstStyle/>
        <a:p>
          <a:endParaRPr lang="ru-RU"/>
        </a:p>
      </dgm:t>
    </dgm:pt>
    <dgm:pt modelId="{BA202A5B-4952-45AD-BD7A-407843613986}" type="sibTrans" cxnId="{C59A8BCA-EAF9-4C5B-9E64-1AE5744FBAB9}">
      <dgm:prSet/>
      <dgm:spPr/>
      <dgm:t>
        <a:bodyPr/>
        <a:lstStyle/>
        <a:p>
          <a:endParaRPr lang="ru-RU"/>
        </a:p>
      </dgm:t>
    </dgm:pt>
    <dgm:pt modelId="{9D708729-BB4D-4A4B-9852-A4B334C3BB17}" type="pres">
      <dgm:prSet presAssocID="{EDB8AB70-5968-4468-9FB2-2D83698171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2BBEEE-D688-4624-90D9-AA1FFDA96BF0}" type="pres">
      <dgm:prSet presAssocID="{8B26DDA5-70F3-43B8-9FF1-1131D2AE926F}" presName="composite" presStyleCnt="0"/>
      <dgm:spPr/>
    </dgm:pt>
    <dgm:pt modelId="{C16426EE-5D41-45BE-B8F3-B38F1ED54AB7}" type="pres">
      <dgm:prSet presAssocID="{8B26DDA5-70F3-43B8-9FF1-1131D2AE926F}" presName="parentText" presStyleLbl="alignNode1" presStyleIdx="0" presStyleCnt="1" custScaleX="90476" custScaleY="81667" custLinFactNeighborX="0" custLinFactNeighborY="-91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3FC2B-5F47-4DFD-8D16-3F5DEA59A38C}" type="pres">
      <dgm:prSet presAssocID="{8B26DDA5-70F3-43B8-9FF1-1131D2AE926F}" presName="descendantText" presStyleLbl="alignAcc1" presStyleIdx="0" presStyleCnt="1" custScaleY="100001" custLinFactNeighborX="3228" custLinFactNeighborY="-71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9893D7-141F-4BC3-AB26-8D748EFB60DE}" srcId="{EDB8AB70-5968-4468-9FB2-2D83698171B8}" destId="{8B26DDA5-70F3-43B8-9FF1-1131D2AE926F}" srcOrd="0" destOrd="0" parTransId="{0ADD3B7F-98AE-4700-9A16-91B3F6734B56}" sibTransId="{66E90907-1C64-44F2-93EA-AE0D9E51D1BD}"/>
    <dgm:cxn modelId="{04EA50A0-A5F9-477A-A9A2-2DC28F9E63D3}" type="presOf" srcId="{8B26DDA5-70F3-43B8-9FF1-1131D2AE926F}" destId="{C16426EE-5D41-45BE-B8F3-B38F1ED54AB7}" srcOrd="0" destOrd="0" presId="urn:microsoft.com/office/officeart/2005/8/layout/chevron2"/>
    <dgm:cxn modelId="{C59A8BCA-EAF9-4C5B-9E64-1AE5744FBAB9}" srcId="{8B26DDA5-70F3-43B8-9FF1-1131D2AE926F}" destId="{501C16A6-9857-4A1E-8B69-AA9508026BDD}" srcOrd="0" destOrd="0" parTransId="{885D0AAF-9C56-44D0-824C-9D22E6C2BF85}" sibTransId="{BA202A5B-4952-45AD-BD7A-407843613986}"/>
    <dgm:cxn modelId="{BDB185A7-D995-44F1-8CF4-A13E855EF795}" type="presOf" srcId="{501C16A6-9857-4A1E-8B69-AA9508026BDD}" destId="{2CA3FC2B-5F47-4DFD-8D16-3F5DEA59A38C}" srcOrd="0" destOrd="0" presId="urn:microsoft.com/office/officeart/2005/8/layout/chevron2"/>
    <dgm:cxn modelId="{6AEBABD6-54E6-42CD-8E16-DCE816157EF2}" type="presOf" srcId="{EDB8AB70-5968-4468-9FB2-2D83698171B8}" destId="{9D708729-BB4D-4A4B-9852-A4B334C3BB17}" srcOrd="0" destOrd="0" presId="urn:microsoft.com/office/officeart/2005/8/layout/chevron2"/>
    <dgm:cxn modelId="{00B3015E-CB23-4218-B236-F4D569044DFE}" type="presParOf" srcId="{9D708729-BB4D-4A4B-9852-A4B334C3BB17}" destId="{A72BBEEE-D688-4624-90D9-AA1FFDA96BF0}" srcOrd="0" destOrd="0" presId="urn:microsoft.com/office/officeart/2005/8/layout/chevron2"/>
    <dgm:cxn modelId="{19952353-749E-4648-A916-36887989A421}" type="presParOf" srcId="{A72BBEEE-D688-4624-90D9-AA1FFDA96BF0}" destId="{C16426EE-5D41-45BE-B8F3-B38F1ED54AB7}" srcOrd="0" destOrd="0" presId="urn:microsoft.com/office/officeart/2005/8/layout/chevron2"/>
    <dgm:cxn modelId="{2D908A1B-DF32-42F5-993E-98639A8917BE}" type="presParOf" srcId="{A72BBEEE-D688-4624-90D9-AA1FFDA96BF0}" destId="{2CA3FC2B-5F47-4DFD-8D16-3F5DEA59A3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D6FFC-2FDC-4AAD-8495-43B6F7956405}">
      <dsp:nvSpPr>
        <dsp:cNvPr id="0" name=""/>
        <dsp:cNvSpPr/>
      </dsp:nvSpPr>
      <dsp:spPr>
        <a:xfrm>
          <a:off x="3606571" y="941628"/>
          <a:ext cx="194882" cy="870586"/>
        </a:xfrm>
        <a:custGeom>
          <a:avLst/>
          <a:gdLst/>
          <a:ahLst/>
          <a:cxnLst/>
          <a:rect l="0" t="0" r="0" b="0"/>
          <a:pathLst>
            <a:path>
              <a:moveTo>
                <a:pt x="194882" y="0"/>
              </a:moveTo>
              <a:lnTo>
                <a:pt x="194882" y="870586"/>
              </a:lnTo>
              <a:lnTo>
                <a:pt x="0" y="8705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81F85-2413-4E6E-A812-BC6EA81BA586}">
      <dsp:nvSpPr>
        <dsp:cNvPr id="0" name=""/>
        <dsp:cNvSpPr/>
      </dsp:nvSpPr>
      <dsp:spPr>
        <a:xfrm>
          <a:off x="3801454" y="941628"/>
          <a:ext cx="2725258" cy="1789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0085"/>
              </a:lnTo>
              <a:lnTo>
                <a:pt x="2725258" y="1580085"/>
              </a:lnTo>
              <a:lnTo>
                <a:pt x="2725258" y="17899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63B92-5F76-44F4-AA36-983123118F89}">
      <dsp:nvSpPr>
        <dsp:cNvPr id="0" name=""/>
        <dsp:cNvSpPr/>
      </dsp:nvSpPr>
      <dsp:spPr>
        <a:xfrm>
          <a:off x="3666057" y="941628"/>
          <a:ext cx="91440" cy="1789938"/>
        </a:xfrm>
        <a:custGeom>
          <a:avLst/>
          <a:gdLst/>
          <a:ahLst/>
          <a:cxnLst/>
          <a:rect l="0" t="0" r="0" b="0"/>
          <a:pathLst>
            <a:path>
              <a:moveTo>
                <a:pt x="135396" y="0"/>
              </a:moveTo>
              <a:lnTo>
                <a:pt x="135396" y="1580085"/>
              </a:lnTo>
              <a:lnTo>
                <a:pt x="45720" y="1580085"/>
              </a:lnTo>
              <a:lnTo>
                <a:pt x="45720" y="17899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D6895-CE3D-4A68-AD1A-6FB50A59DEAF}">
      <dsp:nvSpPr>
        <dsp:cNvPr id="0" name=""/>
        <dsp:cNvSpPr/>
      </dsp:nvSpPr>
      <dsp:spPr>
        <a:xfrm>
          <a:off x="1001488" y="941628"/>
          <a:ext cx="2799965" cy="1789938"/>
        </a:xfrm>
        <a:custGeom>
          <a:avLst/>
          <a:gdLst/>
          <a:ahLst/>
          <a:cxnLst/>
          <a:rect l="0" t="0" r="0" b="0"/>
          <a:pathLst>
            <a:path>
              <a:moveTo>
                <a:pt x="2799965" y="0"/>
              </a:moveTo>
              <a:lnTo>
                <a:pt x="2799965" y="1580085"/>
              </a:lnTo>
              <a:lnTo>
                <a:pt x="0" y="1580085"/>
              </a:lnTo>
              <a:lnTo>
                <a:pt x="0" y="17899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1D18D-4A69-498D-8200-0E3D28C95BC3}">
      <dsp:nvSpPr>
        <dsp:cNvPr id="0" name=""/>
        <dsp:cNvSpPr/>
      </dsp:nvSpPr>
      <dsp:spPr>
        <a:xfrm>
          <a:off x="2802158" y="134327"/>
          <a:ext cx="1998590" cy="807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Составление проекта бюджета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2158" y="134327"/>
        <a:ext cx="1998590" cy="807300"/>
      </dsp:txXfrm>
    </dsp:sp>
    <dsp:sp modelId="{06F655E3-D8FA-4A5F-A334-3562BCF65A31}">
      <dsp:nvSpPr>
        <dsp:cNvPr id="0" name=""/>
        <dsp:cNvSpPr/>
      </dsp:nvSpPr>
      <dsp:spPr>
        <a:xfrm>
          <a:off x="2192" y="2731566"/>
          <a:ext cx="1998590" cy="999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Исполнение бюджета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92" y="2731566"/>
        <a:ext cx="1998590" cy="999295"/>
      </dsp:txXfrm>
    </dsp:sp>
    <dsp:sp modelId="{0FB33D15-34F0-4C9F-BE4C-1E351D0981E5}">
      <dsp:nvSpPr>
        <dsp:cNvPr id="0" name=""/>
        <dsp:cNvSpPr/>
      </dsp:nvSpPr>
      <dsp:spPr>
        <a:xfrm>
          <a:off x="2420487" y="2731566"/>
          <a:ext cx="2582579" cy="999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Составление, внешняя проверка, рассмотрение и утверждение бюджетной отчетности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0487" y="2731566"/>
        <a:ext cx="2582579" cy="999295"/>
      </dsp:txXfrm>
    </dsp:sp>
    <dsp:sp modelId="{6A15D139-804A-46B3-9FA4-BB95E3181D1D}">
      <dsp:nvSpPr>
        <dsp:cNvPr id="0" name=""/>
        <dsp:cNvSpPr/>
      </dsp:nvSpPr>
      <dsp:spPr>
        <a:xfrm>
          <a:off x="5422770" y="2731566"/>
          <a:ext cx="2207883" cy="999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Осуществление муниципального финансового контроля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2770" y="2731566"/>
        <a:ext cx="2207883" cy="999295"/>
      </dsp:txXfrm>
    </dsp:sp>
    <dsp:sp modelId="{93C65C55-02AA-4FF5-B1CB-889CAA8AB3EE}">
      <dsp:nvSpPr>
        <dsp:cNvPr id="0" name=""/>
        <dsp:cNvSpPr/>
      </dsp:nvSpPr>
      <dsp:spPr>
        <a:xfrm>
          <a:off x="1607980" y="1465938"/>
          <a:ext cx="1998590" cy="692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Рассмотрение и утверждение бюджета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7980" y="1465938"/>
        <a:ext cx="1998590" cy="6925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426EE-5D41-45BE-B8F3-B38F1ED54AB7}">
      <dsp:nvSpPr>
        <dsp:cNvPr id="0" name=""/>
        <dsp:cNvSpPr/>
      </dsp:nvSpPr>
      <dsp:spPr>
        <a:xfrm rot="5400000">
          <a:off x="104167" y="344595"/>
          <a:ext cx="1423517" cy="1103945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</a:t>
          </a:r>
          <a:endParaRPr lang="ru-RU" sz="2000" b="1" kern="1200" dirty="0"/>
        </a:p>
      </dsp:txBody>
      <dsp:txXfrm rot="-5400000">
        <a:off x="263954" y="736782"/>
        <a:ext cx="1103945" cy="319572"/>
      </dsp:txXfrm>
    </dsp:sp>
    <dsp:sp modelId="{2CA3FC2B-5F47-4DFD-8D16-3F5DEA59A38C}">
      <dsp:nvSpPr>
        <dsp:cNvPr id="0" name=""/>
        <dsp:cNvSpPr/>
      </dsp:nvSpPr>
      <dsp:spPr>
        <a:xfrm rot="5400000">
          <a:off x="3296449" y="-1623538"/>
          <a:ext cx="1132999" cy="4749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Публичные слушания по проекту бюджета муниципального образования </a:t>
          </a:r>
          <a:r>
            <a:rPr lang="ru-RU" sz="19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Зерновское</a:t>
          </a: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сельское поселение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488104" y="240115"/>
        <a:ext cx="4694382" cy="1022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426EE-5D41-45BE-B8F3-B38F1ED54AB7}">
      <dsp:nvSpPr>
        <dsp:cNvPr id="0" name=""/>
        <dsp:cNvSpPr/>
      </dsp:nvSpPr>
      <dsp:spPr>
        <a:xfrm rot="5400000">
          <a:off x="-14403" y="158421"/>
          <a:ext cx="1411362" cy="1094519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5400000" scaled="1"/>
          <a:tileRect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</a:t>
          </a:r>
          <a:endParaRPr lang="ru-RU" sz="2000" b="1" kern="1200" dirty="0"/>
        </a:p>
      </dsp:txBody>
      <dsp:txXfrm rot="-5400000">
        <a:off x="144019" y="547260"/>
        <a:ext cx="1094519" cy="316843"/>
      </dsp:txXfrm>
    </dsp:sp>
    <dsp:sp modelId="{2CA3FC2B-5F47-4DFD-8D16-3F5DEA59A38C}">
      <dsp:nvSpPr>
        <dsp:cNvPr id="0" name=""/>
        <dsp:cNvSpPr/>
      </dsp:nvSpPr>
      <dsp:spPr>
        <a:xfrm rot="5400000">
          <a:off x="3146893" y="-1801101"/>
          <a:ext cx="1123336" cy="4725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Публичные слушания по отчету об исполнения бюджета муниципального образования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Зерновское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сельское поселение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45792" y="54837"/>
        <a:ext cx="4670702" cy="10136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426EE-5D41-45BE-B8F3-B38F1ED54AB7}">
      <dsp:nvSpPr>
        <dsp:cNvPr id="0" name=""/>
        <dsp:cNvSpPr/>
      </dsp:nvSpPr>
      <dsp:spPr>
        <a:xfrm rot="5400000">
          <a:off x="-158421" y="158421"/>
          <a:ext cx="1411362" cy="1094519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0800000" scaled="1"/>
          <a:tileRect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</a:t>
          </a:r>
          <a:endParaRPr lang="ru-RU" sz="2000" b="1" kern="1200" dirty="0"/>
        </a:p>
      </dsp:txBody>
      <dsp:txXfrm rot="-5400000">
        <a:off x="1" y="547260"/>
        <a:ext cx="1094519" cy="316843"/>
      </dsp:txXfrm>
    </dsp:sp>
    <dsp:sp modelId="{2CA3FC2B-5F47-4DFD-8D16-3F5DEA59A38C}">
      <dsp:nvSpPr>
        <dsp:cNvPr id="0" name=""/>
        <dsp:cNvSpPr/>
      </dsp:nvSpPr>
      <dsp:spPr>
        <a:xfrm rot="5400000">
          <a:off x="3101541" y="-1891806"/>
          <a:ext cx="1123336" cy="49069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Общественные обсуждения муниципальных программ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09735" y="54837"/>
        <a:ext cx="4852112" cy="1013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BD8-64AC-4705-85AD-68A0A774ECA2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C313C-682B-4B4C-9246-73A8B42703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84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image" Target="../media/image4.png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1" y="4221088"/>
            <a:ext cx="6400800" cy="12323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 б</a:t>
            </a:r>
            <a:r>
              <a:rPr lang="x-none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юджет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муниципального образования </a:t>
            </a:r>
          </a:p>
          <a:p>
            <a:pPr algn="ctr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Зерновское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x-none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поселени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Красногвардейского района Республики Крым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x-non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плановый период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202199" y="0"/>
            <a:ext cx="8689434" cy="1062028"/>
            <a:chOff x="0" y="0"/>
            <a:chExt cx="4677" cy="408"/>
          </a:xfrm>
        </p:grpSpPr>
        <p:pic>
          <p:nvPicPr>
            <p:cNvPr id="3" name="Скругленный прямоугольник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67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 Box 86"/>
            <p:cNvSpPr txBox="1">
              <a:spLocks noChangeArrowheads="1"/>
            </p:cNvSpPr>
            <p:nvPr/>
          </p:nvSpPr>
          <p:spPr bwMode="auto">
            <a:xfrm>
              <a:off x="52" y="155"/>
              <a:ext cx="449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133350" algn="ctr" eaLnBrk="1" hangingPunct="1">
                <a:spcAft>
                  <a:spcPts val="1288"/>
                </a:spcAft>
              </a:pPr>
              <a:r>
                <a:rPr lang="ru-RU" altLang="en-US" sz="2400" b="1" dirty="0" smtClean="0">
                  <a:latin typeface="Times New Roman" pitchFamily="18" charset="0"/>
                  <a:cs typeface="Times New Roman" pitchFamily="18" charset="0"/>
                </a:rPr>
                <a:t>Возможности влияния гражданина на состав бюджета</a:t>
              </a:r>
              <a:endParaRPr lang="ru-RU" altLang="en-US" sz="2400" b="1" dirty="0">
                <a:latin typeface="Times New Roman" pitchFamily="18" charset="0"/>
                <a:cs typeface="Times New Roman" pitchFamily="18" charset="0"/>
              </a:endParaRPr>
            </a:p>
            <a:p>
              <a:pPr marL="133350" algn="r" eaLnBrk="1" hangingPunct="1">
                <a:spcAft>
                  <a:spcPts val="1288"/>
                </a:spcAft>
              </a:pPr>
              <a:endParaRPr lang="ru-RU" altLang="en-US" sz="1200" b="1" dirty="0">
                <a:solidFill>
                  <a:srgbClr val="7857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77947377"/>
              </p:ext>
            </p:extLst>
          </p:nvPr>
        </p:nvGraphicFramePr>
        <p:xfrm>
          <a:off x="1715762" y="877215"/>
          <a:ext cx="6912768" cy="1743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206827336"/>
              </p:ext>
            </p:extLst>
          </p:nvPr>
        </p:nvGraphicFramePr>
        <p:xfrm>
          <a:off x="1835696" y="2564904"/>
          <a:ext cx="611668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824387690"/>
              </p:ext>
            </p:extLst>
          </p:nvPr>
        </p:nvGraphicFramePr>
        <p:xfrm>
          <a:off x="1979712" y="4221088"/>
          <a:ext cx="611668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5930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Зерновское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сельское поселение Красногвардейского района Республики Крым 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и на плановый период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</a:t>
            </a:r>
            <a:r>
              <a:rPr lang="en-US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700808"/>
            <a:ext cx="2529154" cy="72993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35896" y="1700808"/>
            <a:ext cx="1622082" cy="729934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4941168"/>
            <a:ext cx="1382047" cy="474328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252915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252915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869161"/>
            <a:ext cx="25291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937823" y="2759715"/>
            <a:ext cx="129614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9271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,4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3923734" y="3870315"/>
            <a:ext cx="129614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9271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,4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10378" y="1700809"/>
            <a:ext cx="1622082" cy="729934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36296" y="1700809"/>
            <a:ext cx="1622082" cy="729934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5616298" y="2771140"/>
            <a:ext cx="129614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9452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661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7399265" y="2759715"/>
            <a:ext cx="129614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9603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,0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5573347" y="3870315"/>
            <a:ext cx="129614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9452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661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7399265" y="3870315"/>
            <a:ext cx="129614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9603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,0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30395" y="4924384"/>
            <a:ext cx="1382047" cy="474328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304556" y="4924384"/>
            <a:ext cx="1382047" cy="474328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 rot="5400000">
            <a:off x="1090574" y="3426737"/>
            <a:ext cx="442486" cy="124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1482" y="2543583"/>
            <a:ext cx="2388467" cy="5966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6462,847</a:t>
            </a:r>
          </a:p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муниципального образования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Зерновское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Красногвардейского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Республики Крым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на плановый период 2025 и 2026 годов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180083" y="5589240"/>
            <a:ext cx="238846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3033,550  тыс. руб.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800000" flipH="1" flipV="1">
            <a:off x="140265" y="4104439"/>
            <a:ext cx="237626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      3429,297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руб.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1107154" y="5043167"/>
            <a:ext cx="442486" cy="124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1151920" y="2214286"/>
            <a:ext cx="319792" cy="93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777" y="1484784"/>
            <a:ext cx="1622082" cy="50405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45180" y="1475520"/>
            <a:ext cx="1622082" cy="50405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76256" y="1462994"/>
            <a:ext cx="1622082" cy="50405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448113" y="2199294"/>
            <a:ext cx="319792" cy="93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7574108" y="2199293"/>
            <a:ext cx="319792" cy="93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143240" y="2571744"/>
            <a:ext cx="2388467" cy="5966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6606,897</a:t>
            </a:r>
          </a:p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93061" y="2523796"/>
            <a:ext cx="2388467" cy="5966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6780,390</a:t>
            </a:r>
          </a:p>
          <a:p>
            <a:pPr algn="ctr"/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0800000" flipH="1" flipV="1">
            <a:off x="3335577" y="4104440"/>
            <a:ext cx="237626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 3570,767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руб.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0800000" flipH="1" flipV="1">
            <a:off x="6561661" y="4012106"/>
            <a:ext cx="237626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       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3719,327 тыс. руб.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7483887" y="3515736"/>
            <a:ext cx="442486" cy="124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4372478" y="3480723"/>
            <a:ext cx="442486" cy="124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4364966" y="5038344"/>
            <a:ext cx="442486" cy="124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7466050" y="5038344"/>
            <a:ext cx="442486" cy="124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 flipH="1">
            <a:off x="3468879" y="5589239"/>
            <a:ext cx="238846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3036,130 тыс. руб.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flipH="1">
            <a:off x="6476267" y="5589238"/>
            <a:ext cx="238846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3061,063 тыс. руб.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6511" y="224734"/>
            <a:ext cx="73994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Зерновское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сельское поселение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Красногвардейского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 Республики Крым 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78728" y="1240397"/>
            <a:ext cx="1622082" cy="50405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29127" y="1240397"/>
            <a:ext cx="1622082" cy="50405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48976" y="1240397"/>
            <a:ext cx="1622082" cy="50405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55739" y="2109784"/>
            <a:ext cx="2345418" cy="4856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858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311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39770" y="2125276"/>
            <a:ext cx="2388467" cy="4930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 </a:t>
            </a:r>
            <a:endParaRPr lang="ru-R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858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611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0800000" flipH="1" flipV="1">
            <a:off x="6563676" y="2904713"/>
            <a:ext cx="228441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Мобилизационная и вневойсковая подготовка 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078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7607589" y="2703563"/>
            <a:ext cx="221244" cy="124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7517049" y="5716159"/>
            <a:ext cx="228766" cy="14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 flipH="1">
            <a:off x="6493063" y="5920690"/>
            <a:ext cx="238846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Культура, </a:t>
            </a:r>
            <a:r>
              <a:rPr lang="ru-RU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кинемотография</a:t>
            </a:r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3062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217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33" name="TextBox 32"/>
          <p:cNvSpPr txBox="1"/>
          <p:nvPr/>
        </p:nvSpPr>
        <p:spPr>
          <a:xfrm rot="10800000" flipH="1" flipV="1">
            <a:off x="6536053" y="4044751"/>
            <a:ext cx="237626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0,00 тыс. руб.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7558105" y="4737364"/>
            <a:ext cx="222180" cy="129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 rot="10800000" flipH="1" flipV="1">
            <a:off x="3471958" y="2876686"/>
            <a:ext cx="233642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Мобилизационная и вневойсковая подготовка </a:t>
            </a:r>
            <a:endParaRPr lang="ru-RU" sz="1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834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 rot="5400000">
            <a:off x="4485629" y="2703562"/>
            <a:ext cx="221244" cy="124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4481867" y="5755654"/>
            <a:ext cx="228766" cy="14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 flipH="1">
            <a:off x="3428687" y="5946586"/>
            <a:ext cx="241181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Культура, </a:t>
            </a:r>
            <a:r>
              <a:rPr lang="ru-RU" sz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кинемотография</a:t>
            </a:r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916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849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43" name="TextBox 42"/>
          <p:cNvSpPr txBox="1"/>
          <p:nvPr/>
        </p:nvSpPr>
        <p:spPr>
          <a:xfrm rot="10800000" flipH="1" flipV="1">
            <a:off x="3471958" y="4044752"/>
            <a:ext cx="233933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0,00тыс. руб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9727" y="2086103"/>
            <a:ext cx="2400083" cy="4660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858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034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10800000" flipH="1" flipV="1">
            <a:off x="402352" y="2876685"/>
            <a:ext cx="238745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Мобилизационная и вневойсковая подготовка </a:t>
            </a:r>
            <a:endParaRPr lang="ru-RU" sz="1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922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0800000" flipH="1" flipV="1">
            <a:off x="370404" y="3857625"/>
            <a:ext cx="235623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,00  тыс. руб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flipH="1">
            <a:off x="411225" y="5727514"/>
            <a:ext cx="238846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Культура, </a:t>
            </a:r>
            <a:r>
              <a:rPr lang="ru-RU" sz="12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кинемотография</a:t>
            </a:r>
            <a:endParaRPr lang="ru-RU" sz="1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3978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498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10800000" flipH="1" flipV="1">
            <a:off x="389727" y="4640163"/>
            <a:ext cx="2387459" cy="6643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 – коммунальное хозяйство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1269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003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0800000" flipH="1" flipV="1">
            <a:off x="3455738" y="4981378"/>
            <a:ext cx="234921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 – коммунальное хозяйство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2264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88695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0800000" flipH="1" flipV="1">
            <a:off x="6493063" y="5055889"/>
            <a:ext cx="237626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 – коммунальное 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 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3396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трелка вправо 54"/>
          <p:cNvSpPr/>
          <p:nvPr/>
        </p:nvSpPr>
        <p:spPr>
          <a:xfrm rot="5400000">
            <a:off x="1420057" y="1822695"/>
            <a:ext cx="228766" cy="14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5400000">
            <a:off x="4502435" y="1851662"/>
            <a:ext cx="228766" cy="14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 rot="5400000">
            <a:off x="7591500" y="1832149"/>
            <a:ext cx="228768" cy="168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 rot="5400000">
            <a:off x="1481071" y="4431966"/>
            <a:ext cx="228766" cy="14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право 58"/>
          <p:cNvSpPr/>
          <p:nvPr/>
        </p:nvSpPr>
        <p:spPr>
          <a:xfrm rot="5400000">
            <a:off x="1407155" y="3647675"/>
            <a:ext cx="228765" cy="142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право 59"/>
          <p:cNvSpPr/>
          <p:nvPr/>
        </p:nvSpPr>
        <p:spPr>
          <a:xfrm rot="5400000">
            <a:off x="1413834" y="2653066"/>
            <a:ext cx="228766" cy="14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4508771" y="3644670"/>
            <a:ext cx="228766" cy="14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591876" y="3647572"/>
            <a:ext cx="228766" cy="14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 rot="5400000">
            <a:off x="4514065" y="4774720"/>
            <a:ext cx="228766" cy="14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1545463" y="5421452"/>
            <a:ext cx="228766" cy="14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97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395288" y="0"/>
            <a:ext cx="8640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 dirty="0" smtClean="0">
              <a:latin typeface="Clarendon" pitchFamily="18" charset="0"/>
            </a:endParaRPr>
          </a:p>
          <a:p>
            <a:pPr algn="ctr"/>
            <a:r>
              <a:rPr lang="ru-RU" sz="2000" b="1" dirty="0" smtClean="0">
                <a:latin typeface="Clarendon" pitchFamily="18" charset="0"/>
              </a:rPr>
              <a:t>Основные </a:t>
            </a:r>
            <a:r>
              <a:rPr lang="ru-RU" sz="2000" b="1" dirty="0">
                <a:latin typeface="Clarendon" pitchFamily="18" charset="0"/>
              </a:rPr>
              <a:t>задачи по повышению эффективности </a:t>
            </a:r>
            <a:r>
              <a:rPr lang="ru-RU" sz="2000" b="1" dirty="0" smtClean="0">
                <a:latin typeface="Clarendon" pitchFamily="18" charset="0"/>
              </a:rPr>
              <a:t>бюджетных </a:t>
            </a:r>
            <a:r>
              <a:rPr lang="ru-RU" sz="2000" b="1" dirty="0">
                <a:latin typeface="Clarendon" pitchFamily="18" charset="0"/>
              </a:rPr>
              <a:t>расходов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611188" y="620713"/>
            <a:ext cx="820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/>
              <a:t> 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50825" y="765175"/>
            <a:ext cx="8642350" cy="863600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и результативности имеющихся инструментов программно-целевого управления и бюджетирования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альтернативный процесс 5"/>
          <p:cNvSpPr/>
          <p:nvPr/>
        </p:nvSpPr>
        <p:spPr>
          <a:xfrm>
            <a:off x="250825" y="1700213"/>
            <a:ext cx="8642350" cy="792162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повышения качества предоставления муниципальных услуг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альтернативный процесс 5"/>
          <p:cNvSpPr/>
          <p:nvPr/>
        </p:nvSpPr>
        <p:spPr>
          <a:xfrm>
            <a:off x="250825" y="2565400"/>
            <a:ext cx="8642350" cy="1008063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процедур проведения муниципальных закупок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5"/>
          <p:cNvSpPr/>
          <p:nvPr/>
        </p:nvSpPr>
        <p:spPr>
          <a:xfrm>
            <a:off x="255588" y="3644899"/>
            <a:ext cx="8642350" cy="115252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процедур контроля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5"/>
          <p:cNvSpPr/>
          <p:nvPr/>
        </p:nvSpPr>
        <p:spPr>
          <a:xfrm>
            <a:off x="250825" y="4868863"/>
            <a:ext cx="8642350" cy="1655762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широкого вовлечения граждан в обсуждение и принятие конкретных бюджетных решений, общественного контроля их эффективности и результативности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6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113620" y="1259269"/>
            <a:ext cx="8776773" cy="1017206"/>
          </a:xfrm>
          <a:prstGeom prst="downArrow">
            <a:avLst>
              <a:gd name="adj1" fmla="val 50000"/>
              <a:gd name="adj2" fmla="val 44924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– базовый (основной)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(взят в основу формирования местного бюджета)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13621" y="3793966"/>
            <a:ext cx="8776773" cy="1057054"/>
          </a:xfrm>
          <a:prstGeom prst="downArrow">
            <a:avLst>
              <a:gd name="adj1" fmla="val 50000"/>
              <a:gd name="adj2" fmla="val 44924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вариант – целевой</a:t>
            </a:r>
          </a:p>
        </p:txBody>
      </p:sp>
      <p:sp>
        <p:nvSpPr>
          <p:cNvPr id="8" name="Багетная рамка 7"/>
          <p:cNvSpPr/>
          <p:nvPr/>
        </p:nvSpPr>
        <p:spPr>
          <a:xfrm>
            <a:off x="266700" y="4941888"/>
            <a:ext cx="8758238" cy="1414462"/>
          </a:xfrm>
          <a:prstGeom prst="bevel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 на достижении целевых показателей социально-экономического  развития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Зерновского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учитывающих в полном объеме достижение целей и задач стратегического планирования </a:t>
            </a:r>
          </a:p>
        </p:txBody>
      </p:sp>
      <p:sp>
        <p:nvSpPr>
          <p:cNvPr id="2" name="Багетная рамка 5"/>
          <p:cNvSpPr/>
          <p:nvPr/>
        </p:nvSpPr>
        <p:spPr>
          <a:xfrm>
            <a:off x="330200" y="2349500"/>
            <a:ext cx="8758238" cy="1366838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Характеризует основные тенденции и параметры развития экономики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Зерновское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поселение  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условиях консервативных траекторий изменения внешних и внутренних факторов при сохранении основных тенденций изменения эффективности использования ресурсов</a:t>
            </a:r>
          </a:p>
        </p:txBody>
      </p:sp>
      <p:sp>
        <p:nvSpPr>
          <p:cNvPr id="3" name="Багетная рамка 5"/>
          <p:cNvSpPr/>
          <p:nvPr/>
        </p:nvSpPr>
        <p:spPr>
          <a:xfrm>
            <a:off x="0" y="122877"/>
            <a:ext cx="9144000" cy="1052513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Зерновское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поселение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Зерновского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Республики Крым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202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algn="ctr">
              <a:defRPr/>
            </a:pP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варианты:</a:t>
            </a:r>
          </a:p>
        </p:txBody>
      </p:sp>
    </p:spTree>
    <p:extLst>
      <p:ext uri="{BB962C8B-B14F-4D97-AF65-F5344CB8AC3E}">
        <p14:creationId xmlns:p14="http://schemas.microsoft.com/office/powerpoint/2010/main" val="12695935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5" descr="калькулят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2857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3203575" y="0"/>
            <a:ext cx="5940425" cy="2133600"/>
            <a:chOff x="0" y="0"/>
            <a:chExt cx="5572" cy="595"/>
          </a:xfrm>
        </p:grpSpPr>
        <p:pic>
          <p:nvPicPr>
            <p:cNvPr id="31780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572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81" name="Text Box 5"/>
            <p:cNvSpPr txBox="1">
              <a:spLocks noChangeArrowheads="1"/>
            </p:cNvSpPr>
            <p:nvPr/>
          </p:nvSpPr>
          <p:spPr bwMode="auto">
            <a:xfrm>
              <a:off x="62" y="73"/>
              <a:ext cx="544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ru-RU" altLang="ru-RU" sz="2000" b="1" dirty="0">
                  <a:latin typeface="Constantia" pitchFamily="18" charset="0"/>
                </a:rPr>
                <a:t>Показатели прогноза социально-экономического развития </a:t>
              </a:r>
              <a:r>
                <a:rPr lang="ru-RU" altLang="ru-RU" sz="2000" b="1" dirty="0" err="1" smtClean="0">
                  <a:latin typeface="Constantia" pitchFamily="18" charset="0"/>
                </a:rPr>
                <a:t>Зерновского</a:t>
              </a:r>
              <a:r>
                <a:rPr lang="ru-RU" altLang="ru-RU" sz="2000" b="1" dirty="0" smtClean="0">
                  <a:latin typeface="Constantia" pitchFamily="18" charset="0"/>
                </a:rPr>
                <a:t> сельского поселения</a:t>
              </a:r>
              <a:endParaRPr lang="ru-RU" altLang="ru-RU" sz="2000" b="1" dirty="0">
                <a:latin typeface="Constantia" pitchFamily="18" charset="0"/>
              </a:endParaRPr>
            </a:p>
          </p:txBody>
        </p:sp>
      </p:grpSp>
      <p:graphicFrame>
        <p:nvGraphicFramePr>
          <p:cNvPr id="30871" name="Group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731893"/>
              </p:ext>
            </p:extLst>
          </p:nvPr>
        </p:nvGraphicFramePr>
        <p:xfrm>
          <a:off x="395536" y="2125069"/>
          <a:ext cx="8353623" cy="4472283"/>
        </p:xfrm>
        <a:graphic>
          <a:graphicData uri="http://schemas.openxmlformats.org/drawingml/2006/table">
            <a:tbl>
              <a:tblPr/>
              <a:tblGrid>
                <a:gridCol w="45711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62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Constantia" pitchFamily="18" charset="0"/>
                        </a:rPr>
                        <a:t>Наименование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Constantia" pitchFamily="18" charset="0"/>
                        </a:rPr>
                        <a:t> показателя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(среднегодовая), 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1232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трудоспособном возрасте,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земель поселения, га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11093,5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11093,5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16012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протяженность улиц, проездов, 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7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5" descr="калькулят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2857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3203575" y="0"/>
            <a:ext cx="5940425" cy="2133600"/>
            <a:chOff x="0" y="0"/>
            <a:chExt cx="5572" cy="595"/>
          </a:xfrm>
        </p:grpSpPr>
        <p:pic>
          <p:nvPicPr>
            <p:cNvPr id="32804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572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805" name="Text Box 5"/>
            <p:cNvSpPr txBox="1">
              <a:spLocks noChangeArrowheads="1"/>
            </p:cNvSpPr>
            <p:nvPr/>
          </p:nvSpPr>
          <p:spPr bwMode="auto">
            <a:xfrm>
              <a:off x="128" y="147"/>
              <a:ext cx="544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ru-RU" altLang="ru-RU" sz="2000" b="1" dirty="0">
                  <a:latin typeface="Constantia" pitchFamily="18" charset="0"/>
                </a:rPr>
                <a:t>Показатели прогноза социально-экономического </a:t>
              </a:r>
              <a:r>
                <a:rPr lang="ru-RU" altLang="ru-RU" sz="2000" b="1" dirty="0" err="1" smtClean="0">
                  <a:latin typeface="Constantia" pitchFamily="18" charset="0"/>
                </a:rPr>
                <a:t>Зерновского</a:t>
              </a:r>
              <a:r>
                <a:rPr lang="ru-RU" altLang="ru-RU" sz="2000" b="1" dirty="0" smtClean="0">
                  <a:latin typeface="Constantia" pitchFamily="18" charset="0"/>
                </a:rPr>
                <a:t> </a:t>
              </a:r>
              <a:r>
                <a:rPr lang="ru-RU" altLang="ru-RU" sz="2000" b="1" dirty="0">
                  <a:latin typeface="Constantia" pitchFamily="18" charset="0"/>
                </a:rPr>
                <a:t>сельского поселения</a:t>
              </a:r>
            </a:p>
            <a:p>
              <a:pPr algn="ctr" eaLnBrk="1" hangingPunct="1"/>
              <a:endParaRPr lang="ru-RU" altLang="ru-RU" sz="2000" b="1" dirty="0">
                <a:latin typeface="Constantia" pitchFamily="18" charset="0"/>
              </a:endParaRPr>
            </a:p>
          </p:txBody>
        </p:sp>
      </p:grpSp>
      <p:graphicFrame>
        <p:nvGraphicFramePr>
          <p:cNvPr id="142432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760814"/>
              </p:ext>
            </p:extLst>
          </p:nvPr>
        </p:nvGraphicFramePr>
        <p:xfrm>
          <a:off x="245099" y="2012082"/>
          <a:ext cx="8497639" cy="4926258"/>
        </p:xfrm>
        <a:graphic>
          <a:graphicData uri="http://schemas.openxmlformats.org/drawingml/2006/table">
            <a:tbl>
              <a:tblPr/>
              <a:tblGrid>
                <a:gridCol w="35290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5923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Constantia" pitchFamily="18" charset="0"/>
                        </a:rPr>
                        <a:t>Наименование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Constantia" pitchFamily="18" charset="0"/>
                        </a:rPr>
                        <a:t> показателя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1811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арендуемых земельных участков, ед.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8684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 муниципальной собственности тыс. руб.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027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0099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(без МБТ), всего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</a:t>
                      </a: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578</a:t>
                      </a: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878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45553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доходы, тыс. руб.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1042,000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383</a:t>
                      </a: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,70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9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5" descr="калькулят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0"/>
            <a:ext cx="28575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3203575" y="-242888"/>
            <a:ext cx="5940425" cy="2133601"/>
            <a:chOff x="0" y="0"/>
            <a:chExt cx="5572" cy="595"/>
          </a:xfrm>
        </p:grpSpPr>
        <p:pic>
          <p:nvPicPr>
            <p:cNvPr id="33823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572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4" name="Text Box 5"/>
            <p:cNvSpPr txBox="1">
              <a:spLocks noChangeArrowheads="1"/>
            </p:cNvSpPr>
            <p:nvPr/>
          </p:nvSpPr>
          <p:spPr bwMode="auto">
            <a:xfrm>
              <a:off x="62" y="73"/>
              <a:ext cx="544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ru-RU" altLang="ru-RU" sz="2000" b="1" dirty="0">
                  <a:latin typeface="Constantia" pitchFamily="18" charset="0"/>
                </a:rPr>
                <a:t>Показатели прогноза социально-экономического развития </a:t>
              </a:r>
              <a:r>
                <a:rPr lang="ru-RU" altLang="ru-RU" sz="2000" b="1" dirty="0" err="1" smtClean="0">
                  <a:latin typeface="Constantia" pitchFamily="18" charset="0"/>
                </a:rPr>
                <a:t>Зерновского</a:t>
              </a:r>
              <a:r>
                <a:rPr lang="ru-RU" altLang="ru-RU" sz="2000" b="1" dirty="0" smtClean="0">
                  <a:latin typeface="Constantia" pitchFamily="18" charset="0"/>
                </a:rPr>
                <a:t> </a:t>
              </a:r>
              <a:r>
                <a:rPr lang="ru-RU" altLang="ru-RU" sz="2000" b="1" dirty="0">
                  <a:latin typeface="Constantia" pitchFamily="18" charset="0"/>
                </a:rPr>
                <a:t>сельского поселения</a:t>
              </a:r>
            </a:p>
          </p:txBody>
        </p:sp>
      </p:grpSp>
      <p:graphicFrame>
        <p:nvGraphicFramePr>
          <p:cNvPr id="143434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410438"/>
              </p:ext>
            </p:extLst>
          </p:nvPr>
        </p:nvGraphicFramePr>
        <p:xfrm>
          <a:off x="250824" y="1773238"/>
          <a:ext cx="8497639" cy="4608090"/>
        </p:xfrm>
        <a:graphic>
          <a:graphicData uri="http://schemas.openxmlformats.org/drawingml/2006/table">
            <a:tbl>
              <a:tblPr/>
              <a:tblGrid>
                <a:gridCol w="4392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9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2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52839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Constantia" pitchFamily="18" charset="0"/>
                        </a:rPr>
                        <a:t>Наименование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Constantia" pitchFamily="18" charset="0"/>
                        </a:rPr>
                        <a:t> показателя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03215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доходы, тыс. руб.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186,45052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151,027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8580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(без МБТ), всего 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7043,78097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6322,381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03456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вопросы, тыс. руб.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3323,6066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3771,278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0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5" descr="калькулят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0"/>
            <a:ext cx="28575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3203575" y="-242888"/>
            <a:ext cx="5940425" cy="2133601"/>
            <a:chOff x="0" y="0"/>
            <a:chExt cx="5572" cy="595"/>
          </a:xfrm>
        </p:grpSpPr>
        <p:pic>
          <p:nvPicPr>
            <p:cNvPr id="34847" name="Скругленный прямоугольник 1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572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48" name="Text Box 5"/>
            <p:cNvSpPr txBox="1">
              <a:spLocks noChangeArrowheads="1"/>
            </p:cNvSpPr>
            <p:nvPr/>
          </p:nvSpPr>
          <p:spPr bwMode="auto">
            <a:xfrm>
              <a:off x="62" y="73"/>
              <a:ext cx="544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ru-RU" altLang="ru-RU" sz="2000" b="1" dirty="0">
                  <a:latin typeface="Constantia" pitchFamily="18" charset="0"/>
                </a:rPr>
                <a:t>Показатели прогноза социально-экономического развития </a:t>
              </a:r>
              <a:r>
                <a:rPr lang="ru-RU" altLang="ru-RU" sz="2000" b="1" dirty="0" err="1" smtClean="0">
                  <a:latin typeface="Constantia" pitchFamily="18" charset="0"/>
                </a:rPr>
                <a:t>Зерновского</a:t>
              </a:r>
              <a:r>
                <a:rPr lang="ru-RU" altLang="ru-RU" sz="2000" b="1" dirty="0" smtClean="0">
                  <a:latin typeface="Constantia" pitchFamily="18" charset="0"/>
                </a:rPr>
                <a:t> </a:t>
              </a:r>
              <a:r>
                <a:rPr lang="ru-RU" altLang="ru-RU" sz="2000" b="1" dirty="0">
                  <a:latin typeface="Constantia" pitchFamily="18" charset="0"/>
                </a:rPr>
                <a:t>сельского поселения</a:t>
              </a:r>
            </a:p>
          </p:txBody>
        </p:sp>
      </p:grpSp>
      <p:graphicFrame>
        <p:nvGraphicFramePr>
          <p:cNvPr id="14443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972446"/>
              </p:ext>
            </p:extLst>
          </p:nvPr>
        </p:nvGraphicFramePr>
        <p:xfrm>
          <a:off x="250825" y="1773239"/>
          <a:ext cx="8569647" cy="4680097"/>
        </p:xfrm>
        <a:graphic>
          <a:graphicData uri="http://schemas.openxmlformats.org/drawingml/2006/table">
            <a:tbl>
              <a:tblPr/>
              <a:tblGrid>
                <a:gridCol w="44651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636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08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3851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Constantia" pitchFamily="18" charset="0"/>
                        </a:rPr>
                        <a:t>Наименование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Constantia" pitchFamily="18" charset="0"/>
                        </a:rPr>
                        <a:t> показателя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202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E1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3695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безопасность, тыс. руб.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экономика, тыс. руб.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хозяйство, тыс. руб.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4811</a:t>
                      </a: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83178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9603</a:t>
                      </a: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</a:t>
                      </a: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тыс. руб.</a:t>
                      </a:r>
                    </a:p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1767</a:t>
                      </a: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858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36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3978</a:t>
                      </a:r>
                      <a:r>
                        <a:rPr kumimoji="0" lang="ru-R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</a:t>
                      </a:r>
                      <a:endParaRPr kumimoji="0" lang="ru-RU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168485" y="77788"/>
            <a:ext cx="8772525" cy="902940"/>
            <a:chOff x="0" y="0"/>
            <a:chExt cx="5526" cy="441"/>
          </a:xfrm>
        </p:grpSpPr>
        <p:pic>
          <p:nvPicPr>
            <p:cNvPr id="24580" name="Скругленный прямоугольник 1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526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1" name="Text Box 4"/>
            <p:cNvSpPr txBox="1">
              <a:spLocks noChangeArrowheads="1"/>
            </p:cNvSpPr>
            <p:nvPr/>
          </p:nvSpPr>
          <p:spPr bwMode="auto">
            <a:xfrm>
              <a:off x="41" y="39"/>
              <a:ext cx="544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ru-RU" alt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Уважаемые  </a:t>
              </a:r>
              <a:r>
                <a:rPr lang="ru-RU" alt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жители</a:t>
              </a:r>
              <a:r>
                <a:rPr lang="ru-RU" altLang="ru-RU" sz="3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3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Зерновского</a:t>
              </a:r>
              <a:r>
                <a:rPr lang="ru-RU" altLang="ru-RU" sz="3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сельского поселения</a:t>
              </a:r>
              <a:endPara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579" name="TextBox 6"/>
          <p:cNvSpPr txBox="1">
            <a:spLocks noChangeArrowheads="1"/>
          </p:cNvSpPr>
          <p:nvPr/>
        </p:nvSpPr>
        <p:spPr bwMode="auto">
          <a:xfrm>
            <a:off x="414547" y="980728"/>
            <a:ext cx="842486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3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сборник, который познакомит население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Зерновского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с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положениями главного финансового документа муниципального образования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Зерновское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поселение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Зерновского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Республики Крым – бюджета поселения, а именно проекта бюджета поселения на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доходов, расходов бюджета и их структуры, приоритетные направления расходования бюджетных средств, объемы бюджетных ассигнований, направляемых на финансирование социально-значимых мероприятий в сфере общегосударственных вопросов, жилищно-коммунального хозяйства, благоустройства, культуры и социальной политики поселения.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ru-RU" dirty="0"/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 нацелен на получение обратной связи от граждан, которым интересны современные проблемы муниципальных финансов. Каждый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 является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участником формирования бюджета с одной стороны как налогоплательщик, наполняя доходы бюджета, с другой – он получает часть расходов как потребитель государственных и муниципальных услуг.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Надеемся,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представление бюджета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Зерновского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понятной для жителей форме позволит нам сообща принимать взвешенные решения по важнейшим вопросам жизни нашего муниципального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Совместная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будет способствовать развитию прозрачности и открытости бюджета и бюджетного процесса для граждан, послужит укреплению доверия и взаимопонимания между нами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Comic Sans MS" pitchFamily="66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21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5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92262"/>
              </p:ext>
            </p:extLst>
          </p:nvPr>
        </p:nvGraphicFramePr>
        <p:xfrm>
          <a:off x="323528" y="2852936"/>
          <a:ext cx="8678737" cy="2854104"/>
        </p:xfrm>
        <a:graphic>
          <a:graphicData uri="http://schemas.openxmlformats.org/drawingml/2006/table">
            <a:tbl>
              <a:tblPr/>
              <a:tblGrid>
                <a:gridCol w="31341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6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7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Субвенция  бюджетам сельских поселений на осуществление первичного воинского учета на территориях, где отсутствуют военные комиссариаты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078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548680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Объем средств в бюджет поселения получаемых из федерального бюджета Российской Федерации</a:t>
            </a:r>
            <a:r>
              <a:rPr lang="ru-RU" sz="32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								</a:t>
            </a:r>
            <a:r>
              <a:rPr lang="ru-RU" sz="2000" b="1" dirty="0" err="1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тыс.руб</a:t>
            </a:r>
            <a:r>
              <a:rPr lang="ru-RU" sz="20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427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5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813521"/>
              </p:ext>
            </p:extLst>
          </p:nvPr>
        </p:nvGraphicFramePr>
        <p:xfrm>
          <a:off x="232631" y="1484784"/>
          <a:ext cx="8678737" cy="4030915"/>
        </p:xfrm>
        <a:graphic>
          <a:graphicData uri="http://schemas.openxmlformats.org/drawingml/2006/table">
            <a:tbl>
              <a:tblPr/>
              <a:tblGrid>
                <a:gridCol w="31341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6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,99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61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сельских поселений на выполнение передаваемых полномочий субъектов Российской Федерации (в сфере административной ответственности)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0"/>
            <a:ext cx="91440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Объем средств в бюджет поселения получаемых из бюджета Республики Крым</a:t>
            </a:r>
            <a:r>
              <a:rPr lang="ru-RU" sz="32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								</a:t>
            </a:r>
            <a:r>
              <a:rPr lang="ru-RU" sz="2000" b="1" dirty="0" err="1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тыс.руб</a:t>
            </a:r>
            <a:r>
              <a:rPr lang="ru-RU" sz="20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646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5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46557"/>
              </p:ext>
            </p:extLst>
          </p:nvPr>
        </p:nvGraphicFramePr>
        <p:xfrm>
          <a:off x="323528" y="2852936"/>
          <a:ext cx="8678737" cy="1789995"/>
        </p:xfrm>
        <a:graphic>
          <a:graphicData uri="http://schemas.openxmlformats.org/drawingml/2006/table">
            <a:tbl>
              <a:tblPr/>
              <a:tblGrid>
                <a:gridCol w="31341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6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7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548680"/>
            <a:ext cx="9144000" cy="1086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Объем средств в бюджет поселения получаемых из бюджета Красногвардейского района Республики Крым</a:t>
            </a:r>
            <a:r>
              <a:rPr lang="ru-RU" sz="32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</a:br>
            <a:r>
              <a:rPr lang="ru-RU" sz="20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								</a:t>
            </a:r>
            <a:r>
              <a:rPr lang="ru-RU" sz="2000" b="1" dirty="0" err="1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тыс.руб</a:t>
            </a:r>
            <a:r>
              <a:rPr lang="ru-RU" sz="2000" b="1" dirty="0">
                <a:effectLst>
                  <a:outerShdw blurRad="38100" dist="38100" dir="2700000" algn="tl">
                    <a:srgbClr val="04617B"/>
                  </a:outerShdw>
                </a:effectLst>
                <a:latin typeface="Garamon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24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Зерновское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сельское поселение Красногвардейского района Республики Крым, формируемые в рамках муниципальных программ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Зерновское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 и непрограммных расходов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35478" y="2056421"/>
            <a:ext cx="3003028" cy="1769165"/>
            <a:chOff x="1012352" y="1910927"/>
            <a:chExt cx="3386891" cy="2638860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10927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9232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201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642737" y="2689178"/>
              <a:ext cx="1756506" cy="1860609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,2</a:t>
              </a:r>
              <a:r>
                <a:rPr lang="en-US" sz="1400" kern="1200" dirty="0" smtClean="0">
                  <a:latin typeface="Times New Roman" pitchFamily="18" charset="0"/>
                  <a:cs typeface="Times New Roman" pitchFamily="18" charset="0"/>
                </a:rPr>
                <a:t>56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 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Зерновского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9792" y="4519206"/>
            <a:ext cx="4864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 и плановый период 2025 и 2026 годов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0834" y="1375892"/>
            <a:ext cx="1622082" cy="50405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1968" y="1375892"/>
            <a:ext cx="1622082" cy="50405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32240" y="1375892"/>
            <a:ext cx="1622082" cy="50405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138506" y="2056421"/>
            <a:ext cx="2976520" cy="1733433"/>
            <a:chOff x="1042248" y="1964225"/>
            <a:chExt cx="3356995" cy="2585562"/>
          </a:xfrm>
        </p:grpSpPr>
        <p:sp>
          <p:nvSpPr>
            <p:cNvPr id="20" name="Полилиния 19"/>
            <p:cNvSpPr/>
            <p:nvPr/>
          </p:nvSpPr>
          <p:spPr>
            <a:xfrm>
              <a:off x="1042248" y="1964225"/>
              <a:ext cx="2219808" cy="2304246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9181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34795</a:t>
              </a:r>
              <a:endParaRPr lang="ru-R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2642737" y="2689178"/>
              <a:ext cx="1756506" cy="1860609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533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. рублей 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115026" y="2056421"/>
            <a:ext cx="3003028" cy="1769165"/>
            <a:chOff x="1012352" y="1910927"/>
            <a:chExt cx="3386891" cy="2638860"/>
          </a:xfrm>
        </p:grpSpPr>
        <p:sp>
          <p:nvSpPr>
            <p:cNvPr id="24" name="Полилиния 23"/>
            <p:cNvSpPr/>
            <p:nvPr/>
          </p:nvSpPr>
          <p:spPr>
            <a:xfrm>
              <a:off x="1012352" y="1910927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9092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4126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2642737" y="2689178"/>
              <a:ext cx="1756506" cy="1860609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,8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33</a:t>
              </a:r>
              <a:endParaRPr lang="ru-RU" sz="14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тыс. рублей 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ctr">
              <a:defRPr/>
            </a:pPr>
            <a:endParaRPr lang="ru-RU" altLang="en-US" sz="1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en-US" sz="1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altLang="en-US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en-US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 </a:t>
            </a:r>
            <a:endParaRPr lang="en-US" altLang="en-US" sz="1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en-US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</a:t>
            </a:r>
            <a:r>
              <a:rPr lang="ru-RU" altLang="en-US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Администрацией  </a:t>
            </a:r>
            <a:r>
              <a:rPr lang="ru-RU" altLang="en-US" sz="18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Зерновского</a:t>
            </a:r>
            <a:r>
              <a:rPr lang="ru-RU" altLang="en-US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Красногвардейского района </a:t>
            </a:r>
            <a:r>
              <a:rPr lang="ru-RU" altLang="en-US" sz="1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altLang="en-US" sz="1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Крым»</a:t>
            </a:r>
            <a:endParaRPr lang="ru-RU" altLang="en-US" sz="1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4208" y="3212976"/>
            <a:ext cx="856773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Юбилейная,33, </a:t>
            </a:r>
            <a:r>
              <a:rPr lang="ru-RU" altLang="ru-RU" sz="1400" dirty="0" err="1" smtClean="0">
                <a:latin typeface="Times New Roman" pitchFamily="18" charset="0"/>
              </a:rPr>
              <a:t>с.Зерновое</a:t>
            </a:r>
            <a:r>
              <a:rPr lang="ru-RU" altLang="ru-RU" sz="1400" dirty="0" smtClean="0">
                <a:latin typeface="Times New Roman" pitchFamily="18" charset="0"/>
              </a:rPr>
              <a:t>, Красногвардейский район, Республика Крым , 297043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. /факс </a:t>
            </a:r>
            <a:r>
              <a:rPr lang="uk-UA" sz="1400" dirty="0">
                <a:latin typeface="Times New Roman"/>
                <a:ea typeface="Times New Roman"/>
              </a:rPr>
              <a:t>(36556)7-84-24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>
                <a:latin typeface="Times New Roman"/>
                <a:ea typeface="Times New Roman"/>
              </a:rPr>
              <a:t>zernovoe.sovet@mail.ru</a:t>
            </a:r>
            <a:r>
              <a:rPr lang="en-US" sz="1400" dirty="0"/>
              <a:t/>
            </a:r>
            <a:br>
              <a:rPr lang="en-US" sz="1400" dirty="0"/>
            </a:b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628866" cy="70609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Структура бюджета поселения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27584" y="1895331"/>
            <a:ext cx="28019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Доходная часть </a:t>
            </a:r>
          </a:p>
          <a:p>
            <a:pPr algn="ctr"/>
            <a:r>
              <a:rPr lang="ru-RU" sz="1600" dirty="0" smtClean="0"/>
              <a:t>(откуда деньги)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4860032" y="1916832"/>
            <a:ext cx="316835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Расходная часть</a:t>
            </a:r>
          </a:p>
          <a:p>
            <a:pPr algn="ctr"/>
            <a:r>
              <a:rPr lang="ru-RU" sz="1600" dirty="0" smtClean="0"/>
              <a:t>(на какие цели будут расходоваться)</a:t>
            </a:r>
            <a:endParaRPr lang="ru-RU" sz="16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007604" y="3666255"/>
            <a:ext cx="2441916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Статьи дохода </a:t>
            </a:r>
          </a:p>
          <a:p>
            <a:pPr algn="ctr"/>
            <a:r>
              <a:rPr lang="ru-RU" sz="1400" dirty="0" smtClean="0"/>
              <a:t>(источники поступления средств)</a:t>
            </a:r>
            <a:endParaRPr lang="ru-RU" sz="1400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11560" y="5013382"/>
            <a:ext cx="1296144" cy="6480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Налоговые доходы</a:t>
            </a:r>
            <a:endParaRPr lang="ru-RU" sz="1400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377479" y="5013382"/>
            <a:ext cx="1296144" cy="6480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Неналоговые доходы</a:t>
            </a:r>
            <a:endParaRPr lang="ru-RU" sz="1400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472478" y="5935082"/>
            <a:ext cx="1512168" cy="64795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Безвозмездные поступления</a:t>
            </a:r>
            <a:endParaRPr lang="ru-RU" sz="1400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223250" y="3625822"/>
            <a:ext cx="2441916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Статьи расхода </a:t>
            </a:r>
          </a:p>
          <a:p>
            <a:pPr algn="ctr"/>
            <a:r>
              <a:rPr lang="ru-RU" sz="1400" dirty="0" smtClean="0"/>
              <a:t>(на что средства тратятся)</a:t>
            </a:r>
            <a:endParaRPr lang="ru-RU" sz="1400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067944" y="5004190"/>
            <a:ext cx="1866461" cy="70490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Общегосударствен- ные вопросы</a:t>
            </a:r>
            <a:endParaRPr lang="ru-RU" sz="1400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7380312" y="5013382"/>
            <a:ext cx="1584176" cy="6957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Жилищно-коммунальное хозяйство</a:t>
            </a:r>
            <a:endParaRPr lang="ru-RU" sz="1400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5008883" y="5946442"/>
            <a:ext cx="1580862" cy="7222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Культура, кинематография</a:t>
            </a:r>
            <a:endParaRPr lang="ru-RU" sz="1400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993936" y="5931298"/>
            <a:ext cx="1512607" cy="70490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Социальная политика</a:t>
            </a:r>
            <a:endParaRPr lang="ru-RU" sz="1400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695193" y="1071802"/>
            <a:ext cx="3243539" cy="5760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поселения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328335" y="944724"/>
            <a:ext cx="284380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Сбережения </a:t>
            </a:r>
          </a:p>
          <a:p>
            <a:pPr algn="ctr"/>
            <a:r>
              <a:rPr lang="ru-RU" sz="1300" dirty="0" smtClean="0"/>
              <a:t>(если положительное</a:t>
            </a:r>
          </a:p>
          <a:p>
            <a:pPr algn="ctr"/>
            <a:r>
              <a:rPr lang="ru-RU" sz="1300" dirty="0" smtClean="0"/>
              <a:t>сальдо)</a:t>
            </a:r>
            <a:endParaRPr lang="ru-RU" sz="1300" dirty="0"/>
          </a:p>
        </p:txBody>
      </p:sp>
      <p:cxnSp>
        <p:nvCxnSpPr>
          <p:cNvPr id="20" name="Прямая со стрелкой 19"/>
          <p:cNvCxnSpPr>
            <a:stCxn id="9" idx="2"/>
          </p:cNvCxnSpPr>
          <p:nvPr/>
        </p:nvCxnSpPr>
        <p:spPr>
          <a:xfrm flipH="1">
            <a:off x="2984646" y="1647866"/>
            <a:ext cx="1332317" cy="268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</p:cNvCxnSpPr>
          <p:nvPr/>
        </p:nvCxnSpPr>
        <p:spPr>
          <a:xfrm>
            <a:off x="4316963" y="1647866"/>
            <a:ext cx="1482351" cy="268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2"/>
            <a:endCxn id="7" idx="0"/>
          </p:cNvCxnSpPr>
          <p:nvPr/>
        </p:nvCxnSpPr>
        <p:spPr>
          <a:xfrm flipH="1">
            <a:off x="1259632" y="4530351"/>
            <a:ext cx="968930" cy="483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5" idx="2"/>
            <a:endCxn id="8" idx="0"/>
          </p:cNvCxnSpPr>
          <p:nvPr/>
        </p:nvCxnSpPr>
        <p:spPr>
          <a:xfrm>
            <a:off x="2228562" y="4530351"/>
            <a:ext cx="796989" cy="483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2"/>
            <a:endCxn id="10" idx="0"/>
          </p:cNvCxnSpPr>
          <p:nvPr/>
        </p:nvCxnSpPr>
        <p:spPr>
          <a:xfrm>
            <a:off x="2228562" y="4530351"/>
            <a:ext cx="0" cy="1404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2"/>
            <a:endCxn id="12" idx="0"/>
          </p:cNvCxnSpPr>
          <p:nvPr/>
        </p:nvCxnSpPr>
        <p:spPr>
          <a:xfrm flipH="1">
            <a:off x="5001175" y="4489918"/>
            <a:ext cx="1443033" cy="514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1" idx="2"/>
            <a:endCxn id="13" idx="0"/>
          </p:cNvCxnSpPr>
          <p:nvPr/>
        </p:nvCxnSpPr>
        <p:spPr>
          <a:xfrm>
            <a:off x="6444208" y="4489918"/>
            <a:ext cx="1728192" cy="523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1" idx="2"/>
          </p:cNvCxnSpPr>
          <p:nvPr/>
        </p:nvCxnSpPr>
        <p:spPr>
          <a:xfrm flipH="1">
            <a:off x="5938732" y="4489918"/>
            <a:ext cx="505476" cy="1441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1" idx="2"/>
          </p:cNvCxnSpPr>
          <p:nvPr/>
        </p:nvCxnSpPr>
        <p:spPr>
          <a:xfrm>
            <a:off x="6444208" y="4489918"/>
            <a:ext cx="936104" cy="1441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9" idx="3"/>
          </p:cNvCxnSpPr>
          <p:nvPr/>
        </p:nvCxnSpPr>
        <p:spPr>
          <a:xfrm>
            <a:off x="5938732" y="1359834"/>
            <a:ext cx="38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4" idx="4"/>
            <a:endCxn id="5" idx="0"/>
          </p:cNvCxnSpPr>
          <p:nvPr/>
        </p:nvCxnSpPr>
        <p:spPr>
          <a:xfrm>
            <a:off x="2228562" y="2975451"/>
            <a:ext cx="0" cy="690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6" idx="4"/>
            <a:endCxn id="11" idx="0"/>
          </p:cNvCxnSpPr>
          <p:nvPr/>
        </p:nvCxnSpPr>
        <p:spPr>
          <a:xfrm>
            <a:off x="6444208" y="2996952"/>
            <a:ext cx="0" cy="628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30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</a:t>
            </a:r>
            <a:r>
              <a:rPr lang="ru-RU" sz="1400" b="1" dirty="0" smtClean="0"/>
              <a:t>олитики администрации </a:t>
            </a:r>
            <a:r>
              <a:rPr lang="ru-RU" sz="1400" b="1" dirty="0" err="1" smtClean="0"/>
              <a:t>Зерновского</a:t>
            </a:r>
            <a:r>
              <a:rPr lang="ru-RU" sz="1400" b="1" dirty="0" smtClean="0"/>
              <a:t> </a:t>
            </a:r>
            <a:r>
              <a:rPr lang="ru-RU" sz="1400" b="1" dirty="0"/>
              <a:t>сельского </a:t>
            </a:r>
            <a:r>
              <a:rPr lang="ru-RU" sz="1400" b="1" dirty="0" smtClean="0"/>
              <a:t>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</a:t>
            </a:r>
            <a:r>
              <a:rPr lang="ru-RU" sz="2000" dirty="0" smtClean="0"/>
              <a:t> бюджета муниципального образования </a:t>
            </a:r>
            <a:r>
              <a:rPr lang="ru-RU" sz="2000" dirty="0" err="1" smtClean="0"/>
              <a:t>Зерновское</a:t>
            </a:r>
            <a:r>
              <a:rPr lang="ru-RU" sz="2000" dirty="0" smtClean="0"/>
              <a:t> сельское поселение Красногвардейского района Республики Крым:</a:t>
            </a:r>
            <a:endParaRPr lang="ru-RU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47864" y="3250404"/>
            <a:ext cx="2605587" cy="33469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муниципального образования </a:t>
            </a:r>
            <a:r>
              <a:rPr lang="ru-RU" sz="1400" b="1" dirty="0" err="1" smtClean="0"/>
              <a:t>Зерновское</a:t>
            </a:r>
            <a:r>
              <a:rPr lang="ru-RU" sz="1400" b="1" dirty="0" smtClean="0"/>
              <a:t> сельское поселение</a:t>
            </a:r>
          </a:p>
          <a:p>
            <a:pPr algn="ctr"/>
            <a:r>
              <a:rPr lang="ru-RU" sz="1400" b="1" dirty="0" smtClean="0"/>
              <a:t>Красногвардейского района Республики Крым</a:t>
            </a:r>
            <a:endParaRPr lang="ru-RU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Бюджетном послании президента Российской федерации</a:t>
            </a:r>
            <a:endParaRPr lang="ru-RU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</a:t>
            </a:r>
            <a:r>
              <a:rPr lang="ru-RU" sz="1400" b="1" dirty="0" err="1" smtClean="0"/>
              <a:t>Зерновского</a:t>
            </a:r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1188837"/>
            <a:ext cx="3672408" cy="346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по доходам и расходам - основополагающее требование, предъявляемое к органам исполнительной власти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5906" y="1860657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Бездефицитный бюджет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РАСХОДЫ=ДОХОДЫ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9056" y="3207671"/>
            <a:ext cx="3553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(можно накапливать резервы, погашать имеющиеся долги)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336" y="285295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Доходы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4250609"/>
            <a:ext cx="1347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Доходы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89802" y="283833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Расходы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425060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Расходы</a:t>
            </a:r>
            <a:endParaRPr lang="ru-RU" b="1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13" y="4650298"/>
            <a:ext cx="2292796" cy="184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63988" y="4842805"/>
            <a:ext cx="4680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РАСХОДЫ&gt;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(необходимы источники покрытия дефицита, можно, например, использовать остатки средств или привлечь средства в долг)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336" y="5870573"/>
            <a:ext cx="123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Доходы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5877902"/>
            <a:ext cx="123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Расходы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9466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412" y="332656"/>
            <a:ext cx="7499176" cy="63408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складываются доходы бюджета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196752"/>
            <a:ext cx="2592288" cy="93610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</a:t>
            </a:r>
          </a:p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1223797"/>
            <a:ext cx="2405360" cy="93610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1210545"/>
            <a:ext cx="2592288" cy="92231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492052" y="2250334"/>
            <a:ext cx="648072" cy="936104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442532" y="2258042"/>
            <a:ext cx="648072" cy="936104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394319" y="2222612"/>
            <a:ext cx="648072" cy="936104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3429000"/>
            <a:ext cx="2016224" cy="3240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Поступления от уплаты налогов, установленных Налоговым кодексом РФ (налог на прибыль организаций, налог на доходы физических лиц, налог на имущество организаций и др.)</a:t>
            </a:r>
          </a:p>
          <a:p>
            <a:pPr algn="ctr"/>
            <a:endParaRPr lang="ru-RU" sz="1400" dirty="0">
              <a:solidFill>
                <a:srgbClr val="002060"/>
              </a:solidFill>
            </a:endParaRPr>
          </a:p>
          <a:p>
            <a:pPr algn="ctr"/>
            <a:endParaRPr lang="ru-RU" sz="1400" dirty="0" smtClean="0">
              <a:solidFill>
                <a:srgbClr val="002060"/>
              </a:solidFill>
            </a:endParaRPr>
          </a:p>
          <a:p>
            <a:pPr algn="ctr"/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3429000"/>
            <a:ext cx="2088232" cy="3240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Поступления от других бюджетов бюджетной системы, граждан и организаций (межбюджетные трансферты в виде дотаций, субвенций, </a:t>
            </a:r>
            <a:r>
              <a:rPr lang="ru-RU" sz="1400" i="1" dirty="0" smtClean="0">
                <a:solidFill>
                  <a:srgbClr val="002060"/>
                </a:solidFill>
              </a:rPr>
              <a:t>субсидий</a:t>
            </a:r>
            <a:r>
              <a:rPr lang="ru-RU" sz="1400" dirty="0" smtClean="0">
                <a:solidFill>
                  <a:srgbClr val="002060"/>
                </a:solidFill>
              </a:rPr>
              <a:t>, поступления от юридических и физических лиц, кроме налоговых и неналоговых доходов)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9912" y="3429000"/>
            <a:ext cx="2088232" cy="3240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Поступления от уплаты пошлин и сборов, установленных  законодательством РФ (доходы от использования государственного имущества, штрафы за нарушение законодательства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и др.)</a:t>
            </a:r>
          </a:p>
          <a:p>
            <a:pPr algn="ctr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5965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79"/>
          <p:cNvGrpSpPr>
            <a:grpSpLocks/>
          </p:cNvGrpSpPr>
          <p:nvPr/>
        </p:nvGrpSpPr>
        <p:grpSpPr bwMode="auto">
          <a:xfrm>
            <a:off x="202199" y="0"/>
            <a:ext cx="8689434" cy="1062028"/>
            <a:chOff x="0" y="0"/>
            <a:chExt cx="4677" cy="408"/>
          </a:xfrm>
        </p:grpSpPr>
        <p:pic>
          <p:nvPicPr>
            <p:cNvPr id="42" name="Скругленный прямоугольник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67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Text Box 86"/>
            <p:cNvSpPr txBox="1">
              <a:spLocks noChangeArrowheads="1"/>
            </p:cNvSpPr>
            <p:nvPr/>
          </p:nvSpPr>
          <p:spPr bwMode="auto">
            <a:xfrm>
              <a:off x="52" y="100"/>
              <a:ext cx="449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133350" algn="r" eaLnBrk="1" hangingPunct="1">
                <a:spcAft>
                  <a:spcPts val="1288"/>
                </a:spcAft>
              </a:pPr>
              <a:endParaRPr lang="ru-RU" altLang="en-US" sz="1200" b="1" dirty="0">
                <a:solidFill>
                  <a:srgbClr val="7857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>
            <a:off x="0" y="714375"/>
            <a:ext cx="771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ятиугольник 11"/>
          <p:cNvSpPr/>
          <p:nvPr/>
        </p:nvSpPr>
        <p:spPr>
          <a:xfrm>
            <a:off x="-5556" y="957263"/>
            <a:ext cx="8878888" cy="1391617"/>
          </a:xfrm>
          <a:prstGeom prst="homePlate">
            <a:avLst>
              <a:gd name="adj" fmla="val 13938"/>
            </a:avLst>
          </a:prstGeom>
          <a:gradFill>
            <a:gsLst>
              <a:gs pos="0">
                <a:schemeClr val="accent3">
                  <a:lumMod val="60000"/>
                  <a:lumOff val="40000"/>
                  <a:alpha val="8000"/>
                </a:schemeClr>
              </a:gs>
              <a:gs pos="100000">
                <a:schemeClr val="bg1">
                  <a:alpha val="15000"/>
                </a:schemeClr>
              </a:gs>
            </a:gsLst>
            <a:lin ang="0" scaled="1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08757" y="209545"/>
            <a:ext cx="8632976" cy="50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ОСНОВНЫЕ УСЛОВИЯ ФОРМИРОВАНИЯ </a:t>
            </a:r>
            <a:r>
              <a:rPr lang="ru-RU" b="1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БЮДЖЕТА </a:t>
            </a:r>
            <a:r>
              <a:rPr lang="ru-RU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2023-2025 </a:t>
            </a:r>
            <a:r>
              <a:rPr lang="ru-RU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ГОДЫ</a:t>
            </a:r>
          </a:p>
        </p:txBody>
      </p:sp>
      <p:grpSp>
        <p:nvGrpSpPr>
          <p:cNvPr id="25605" name="Группа 32"/>
          <p:cNvGrpSpPr>
            <a:grpSpLocks/>
          </p:cNvGrpSpPr>
          <p:nvPr/>
        </p:nvGrpSpPr>
        <p:grpSpPr bwMode="auto">
          <a:xfrm flipH="1">
            <a:off x="4275138" y="2925763"/>
            <a:ext cx="920750" cy="661987"/>
            <a:chOff x="3587546" y="2876594"/>
            <a:chExt cx="1276773" cy="1344493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4859916" y="2876594"/>
              <a:ext cx="4403" cy="1344493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V="1">
              <a:off x="4223730" y="3584901"/>
              <a:ext cx="0" cy="1272370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06" name="Группа 39"/>
          <p:cNvGrpSpPr>
            <a:grpSpLocks/>
          </p:cNvGrpSpPr>
          <p:nvPr/>
        </p:nvGrpSpPr>
        <p:grpSpPr bwMode="auto">
          <a:xfrm>
            <a:off x="356865" y="2589015"/>
            <a:ext cx="3711897" cy="860425"/>
            <a:chOff x="734592" y="2486077"/>
            <a:chExt cx="3407781" cy="1123172"/>
          </a:xfrm>
        </p:grpSpPr>
        <p:sp>
          <p:nvSpPr>
            <p:cNvPr id="25641" name="Прямоугольник 19"/>
            <p:cNvSpPr>
              <a:spLocks noChangeArrowheads="1"/>
            </p:cNvSpPr>
            <p:nvPr/>
          </p:nvSpPr>
          <p:spPr bwMode="auto">
            <a:xfrm>
              <a:off x="745090" y="2525084"/>
              <a:ext cx="3395804" cy="1084165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71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Послание Президента РФ Федеральному Собранию РФ </a:t>
              </a:r>
            </a:p>
            <a:p>
              <a:pPr algn="ctr"/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734592" y="2486077"/>
              <a:ext cx="3407781" cy="1123172"/>
            </a:xfrm>
            <a:prstGeom prst="roundRect">
              <a:avLst/>
            </a:prstGeom>
            <a:noFill/>
            <a:ln w="9525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607" name="Группа 45"/>
          <p:cNvGrpSpPr>
            <a:grpSpLocks/>
          </p:cNvGrpSpPr>
          <p:nvPr/>
        </p:nvGrpSpPr>
        <p:grpSpPr bwMode="auto">
          <a:xfrm>
            <a:off x="4140200" y="2940050"/>
            <a:ext cx="295275" cy="2376488"/>
            <a:chOff x="3587546" y="2876594"/>
            <a:chExt cx="1276773" cy="1344493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4857457" y="2876594"/>
              <a:ext cx="6862" cy="1344493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V="1">
              <a:off x="4222501" y="3586132"/>
              <a:ext cx="0" cy="1269911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08" name="Группа 57"/>
          <p:cNvGrpSpPr>
            <a:grpSpLocks/>
          </p:cNvGrpSpPr>
          <p:nvPr/>
        </p:nvGrpSpPr>
        <p:grpSpPr bwMode="auto">
          <a:xfrm flipH="1">
            <a:off x="4930775" y="2932113"/>
            <a:ext cx="419100" cy="2387600"/>
            <a:chOff x="3587546" y="2876594"/>
            <a:chExt cx="1276773" cy="1344493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4859481" y="2876594"/>
              <a:ext cx="4838" cy="1344493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V="1">
              <a:off x="4223514" y="3585119"/>
              <a:ext cx="0" cy="1271935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Прямая соединительная линия 27"/>
          <p:cNvCxnSpPr/>
          <p:nvPr/>
        </p:nvCxnSpPr>
        <p:spPr>
          <a:xfrm flipH="1">
            <a:off x="1917700" y="2708920"/>
            <a:ext cx="5797550" cy="14287"/>
          </a:xfrm>
          <a:prstGeom prst="line">
            <a:avLst/>
          </a:prstGeom>
          <a:ln w="6350"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10" name="Группа 23"/>
          <p:cNvGrpSpPr>
            <a:grpSpLocks/>
          </p:cNvGrpSpPr>
          <p:nvPr/>
        </p:nvGrpSpPr>
        <p:grpSpPr bwMode="auto">
          <a:xfrm>
            <a:off x="5183188" y="2605714"/>
            <a:ext cx="3754438" cy="1115387"/>
            <a:chOff x="5280508" y="2905911"/>
            <a:chExt cx="3420700" cy="918996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5292080" y="2905911"/>
              <a:ext cx="3409128" cy="918996"/>
            </a:xfrm>
            <a:prstGeom prst="roundRect">
              <a:avLst/>
            </a:prstGeom>
            <a:noFill/>
            <a:ln w="9525">
              <a:solidFill>
                <a:schemeClr val="accent4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/>
            </a:p>
          </p:txBody>
        </p:sp>
        <p:sp>
          <p:nvSpPr>
            <p:cNvPr id="25636" name="Прямоугольник 30"/>
            <p:cNvSpPr>
              <a:spLocks noChangeArrowheads="1"/>
            </p:cNvSpPr>
            <p:nvPr/>
          </p:nvSpPr>
          <p:spPr bwMode="auto">
            <a:xfrm>
              <a:off x="5280508" y="2925815"/>
              <a:ext cx="3400450" cy="68468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71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Основные направления бюджетной политики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плановый период </a:t>
              </a:r>
              <a:endPara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годов</a:t>
              </a:r>
              <a:endParaRPr 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611" name="Группа 62"/>
          <p:cNvGrpSpPr>
            <a:grpSpLocks/>
          </p:cNvGrpSpPr>
          <p:nvPr/>
        </p:nvGrpSpPr>
        <p:grpSpPr bwMode="auto">
          <a:xfrm>
            <a:off x="317779" y="3557591"/>
            <a:ext cx="3741738" cy="1358961"/>
            <a:chOff x="774098" y="3976150"/>
            <a:chExt cx="3436804" cy="1376430"/>
          </a:xfrm>
        </p:grpSpPr>
        <p:sp>
          <p:nvSpPr>
            <p:cNvPr id="25633" name="Прямоугольник 32"/>
            <p:cNvSpPr>
              <a:spLocks noChangeArrowheads="1"/>
            </p:cNvSpPr>
            <p:nvPr/>
          </p:nvSpPr>
          <p:spPr bwMode="auto">
            <a:xfrm>
              <a:off x="778747" y="4012129"/>
              <a:ext cx="3428984" cy="1340451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71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Прогноз социально-экономического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развития муниципального образования </a:t>
              </a:r>
              <a:r>
                <a:rPr lang="ru-RU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Зерновское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сельское поселение Красногвардейского района </a:t>
              </a:r>
            </a:p>
            <a:p>
              <a:pPr algn="ctr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годы</a:t>
              </a: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774098" y="3976150"/>
              <a:ext cx="3436804" cy="1308337"/>
            </a:xfrm>
            <a:prstGeom prst="roundRect">
              <a:avLst/>
            </a:prstGeom>
            <a:noFill/>
            <a:ln w="9525">
              <a:solidFill>
                <a:schemeClr val="accent4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/>
            </a:p>
          </p:txBody>
        </p:sp>
      </p:grpSp>
      <p:grpSp>
        <p:nvGrpSpPr>
          <p:cNvPr id="25612" name="Группа 65"/>
          <p:cNvGrpSpPr>
            <a:grpSpLocks/>
          </p:cNvGrpSpPr>
          <p:nvPr/>
        </p:nvGrpSpPr>
        <p:grpSpPr bwMode="auto">
          <a:xfrm>
            <a:off x="540306" y="5059363"/>
            <a:ext cx="8167924" cy="683199"/>
            <a:chOff x="5356401" y="2873181"/>
            <a:chExt cx="7297594" cy="1763655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5384980" y="2873181"/>
              <a:ext cx="7269015" cy="1327777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accent4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632" name="Прямоугольник 36"/>
            <p:cNvSpPr>
              <a:spLocks noChangeArrowheads="1"/>
            </p:cNvSpPr>
            <p:nvPr/>
          </p:nvSpPr>
          <p:spPr bwMode="auto">
            <a:xfrm>
              <a:off x="5356401" y="3127259"/>
              <a:ext cx="7268519" cy="1509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Муниципальные программы </a:t>
              </a:r>
              <a:r>
                <a:rPr lang="ru-RU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Зерновского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сельского</a:t>
              </a:r>
              <a:r>
                <a:rPr lang="ru-RU" sz="1600" dirty="0" smtClean="0">
                  <a:cs typeface="Arial" charset="0"/>
                </a:rPr>
                <a:t>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поселения Красногвардейского района Республики Крым 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года</a:t>
              </a: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0" y="1030358"/>
            <a:ext cx="9144000" cy="830997"/>
          </a:xfrm>
          <a:prstGeom prst="rect">
            <a:avLst/>
          </a:prstGeom>
          <a:gradFill flip="none" rotWithShape="1">
            <a:gsLst>
              <a:gs pos="0">
                <a:srgbClr val="00BC55">
                  <a:tint val="66000"/>
                  <a:satMod val="160000"/>
                  <a:alpha val="32000"/>
                </a:srgbClr>
              </a:gs>
              <a:gs pos="68000">
                <a:schemeClr val="accent4">
                  <a:lumMod val="40000"/>
                  <a:lumOff val="60000"/>
                  <a:alpha val="44000"/>
                </a:schemeClr>
              </a:gs>
              <a:gs pos="100000">
                <a:schemeClr val="accent4">
                  <a:lumMod val="20000"/>
                  <a:lumOff val="8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основу формирования проекта решения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 бюджете муниципального образования </a:t>
            </a:r>
            <a:r>
              <a:rPr lang="ru-RU" sz="16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Зерновское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Красногвардейского района Республики Крым на 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положены: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51520" y="5694544"/>
            <a:ext cx="8590212" cy="1077218"/>
          </a:xfrm>
          <a:prstGeom prst="rect">
            <a:avLst/>
          </a:prstGeom>
          <a:gradFill flip="none" rotWithShape="1">
            <a:gsLst>
              <a:gs pos="0">
                <a:srgbClr val="00BC55">
                  <a:tint val="66000"/>
                  <a:satMod val="160000"/>
                  <a:alpha val="32000"/>
                </a:srgbClr>
              </a:gs>
              <a:gs pos="68000">
                <a:schemeClr val="accent4">
                  <a:lumMod val="40000"/>
                  <a:lumOff val="60000"/>
                  <a:alpha val="44000"/>
                </a:schemeClr>
              </a:gs>
              <a:gs pos="100000">
                <a:schemeClr val="accent4">
                  <a:lumMod val="20000"/>
                  <a:lumOff val="8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Приоритетными направлениями бюджета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остаются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бюджетной политики, на увеличение доходной части бюджета, сбалансированности бюджета, мероприятий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на решение неотложных задач экономического и социального развития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Зерновского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619" name="Группа 23"/>
          <p:cNvGrpSpPr>
            <a:grpSpLocks/>
          </p:cNvGrpSpPr>
          <p:nvPr/>
        </p:nvGrpSpPr>
        <p:grpSpPr bwMode="auto">
          <a:xfrm>
            <a:off x="5168344" y="3877770"/>
            <a:ext cx="3767137" cy="866003"/>
            <a:chOff x="5272106" y="2883252"/>
            <a:chExt cx="3409128" cy="972356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5272106" y="2883252"/>
              <a:ext cx="3409128" cy="972356"/>
            </a:xfrm>
            <a:prstGeom prst="roundRect">
              <a:avLst/>
            </a:prstGeom>
            <a:noFill/>
            <a:ln w="9525">
              <a:solidFill>
                <a:schemeClr val="accent4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/>
            </a:p>
          </p:txBody>
        </p:sp>
        <p:sp>
          <p:nvSpPr>
            <p:cNvPr id="25630" name="Прямоугольник 45"/>
            <p:cNvSpPr>
              <a:spLocks noChangeArrowheads="1"/>
            </p:cNvSpPr>
            <p:nvPr/>
          </p:nvSpPr>
          <p:spPr bwMode="auto">
            <a:xfrm>
              <a:off x="5297033" y="2895511"/>
              <a:ext cx="3384201" cy="933051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71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Основные направления налоговой политики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 и на плановый период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годов</a:t>
              </a:r>
            </a:p>
          </p:txBody>
        </p:sp>
      </p:grpSp>
      <p:grpSp>
        <p:nvGrpSpPr>
          <p:cNvPr id="25620" name="Группа 45"/>
          <p:cNvGrpSpPr>
            <a:grpSpLocks/>
          </p:cNvGrpSpPr>
          <p:nvPr/>
        </p:nvGrpSpPr>
        <p:grpSpPr bwMode="auto">
          <a:xfrm>
            <a:off x="4106863" y="2925763"/>
            <a:ext cx="533400" cy="473075"/>
            <a:chOff x="3587546" y="2876594"/>
            <a:chExt cx="1276773" cy="1344493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4860518" y="2876594"/>
              <a:ext cx="3801" cy="1344493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 flipV="1">
              <a:off x="4224032" y="3584601"/>
              <a:ext cx="0" cy="1272972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21" name="Группа 32"/>
          <p:cNvGrpSpPr>
            <a:grpSpLocks/>
          </p:cNvGrpSpPr>
          <p:nvPr/>
        </p:nvGrpSpPr>
        <p:grpSpPr bwMode="auto">
          <a:xfrm flipH="1">
            <a:off x="4779963" y="2941638"/>
            <a:ext cx="403225" cy="1625600"/>
            <a:chOff x="3587546" y="2876594"/>
            <a:chExt cx="1276773" cy="1344493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 flipV="1">
              <a:off x="4859294" y="2876594"/>
              <a:ext cx="5025" cy="1344493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 flipV="1">
              <a:off x="4223420" y="3585213"/>
              <a:ext cx="0" cy="1271748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22" name="Группа 45"/>
          <p:cNvGrpSpPr>
            <a:grpSpLocks/>
          </p:cNvGrpSpPr>
          <p:nvPr/>
        </p:nvGrpSpPr>
        <p:grpSpPr bwMode="auto">
          <a:xfrm>
            <a:off x="4148138" y="2946400"/>
            <a:ext cx="381000" cy="1346200"/>
            <a:chOff x="3587546" y="2876594"/>
            <a:chExt cx="1276773" cy="1344493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 flipV="1">
              <a:off x="4858997" y="2876594"/>
              <a:ext cx="5322" cy="1344493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 flipV="1">
              <a:off x="4223272" y="3585361"/>
              <a:ext cx="0" cy="1271451"/>
            </a:xfrm>
            <a:prstGeom prst="line">
              <a:avLst/>
            </a:prstGeom>
            <a:ln w="6350">
              <a:solidFill>
                <a:schemeClr val="bg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88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202199" y="0"/>
            <a:ext cx="8689434" cy="1062028"/>
            <a:chOff x="0" y="0"/>
            <a:chExt cx="4677" cy="408"/>
          </a:xfrm>
        </p:grpSpPr>
        <p:pic>
          <p:nvPicPr>
            <p:cNvPr id="4" name="Скругленный прямоугольник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67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 Box 86"/>
            <p:cNvSpPr txBox="1">
              <a:spLocks noChangeArrowheads="1"/>
            </p:cNvSpPr>
            <p:nvPr/>
          </p:nvSpPr>
          <p:spPr bwMode="auto">
            <a:xfrm>
              <a:off x="52" y="100"/>
              <a:ext cx="449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133350" algn="ctr" eaLnBrk="1" hangingPunct="1">
                <a:spcAft>
                  <a:spcPts val="1288"/>
                </a:spcAft>
              </a:pPr>
              <a:r>
                <a:rPr lang="ru-RU" altLang="en-US" sz="2400" b="1" dirty="0" smtClean="0">
                  <a:latin typeface="Times New Roman" pitchFamily="18" charset="0"/>
                  <a:cs typeface="Times New Roman" pitchFamily="18" charset="0"/>
                </a:rPr>
                <a:t>Бюджетный процесс</a:t>
              </a:r>
              <a:endParaRPr lang="ru-RU" altLang="en-US" sz="2400" b="1" dirty="0">
                <a:latin typeface="Times New Roman" pitchFamily="18" charset="0"/>
                <a:cs typeface="Times New Roman" pitchFamily="18" charset="0"/>
              </a:endParaRPr>
            </a:p>
            <a:p>
              <a:pPr marL="133350" algn="r" eaLnBrk="1" hangingPunct="1">
                <a:spcAft>
                  <a:spcPts val="1288"/>
                </a:spcAft>
              </a:pPr>
              <a:endParaRPr lang="ru-RU" altLang="en-US" sz="1200" b="1" dirty="0">
                <a:solidFill>
                  <a:srgbClr val="7857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51452" y="1069110"/>
            <a:ext cx="8564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118766367"/>
              </p:ext>
            </p:extLst>
          </p:nvPr>
        </p:nvGraphicFramePr>
        <p:xfrm>
          <a:off x="899592" y="2708920"/>
          <a:ext cx="7632847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1979712" y="2094420"/>
            <a:ext cx="5400600" cy="724561"/>
            <a:chOff x="0" y="0"/>
            <a:chExt cx="4677" cy="408"/>
          </a:xfrm>
        </p:grpSpPr>
        <p:pic>
          <p:nvPicPr>
            <p:cNvPr id="14" name="Скругленный прямоугольник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67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86"/>
            <p:cNvSpPr txBox="1">
              <a:spLocks noChangeArrowheads="1"/>
            </p:cNvSpPr>
            <p:nvPr/>
          </p:nvSpPr>
          <p:spPr bwMode="auto">
            <a:xfrm>
              <a:off x="52" y="100"/>
              <a:ext cx="449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133350" algn="ctr" eaLnBrk="1" hangingPunct="1">
                <a:spcAft>
                  <a:spcPts val="1288"/>
                </a:spcAft>
              </a:pPr>
              <a:endParaRPr lang="ru-RU" altLang="en-US" sz="8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133350" algn="ctr" eaLnBrk="1" hangingPunct="1">
                <a:spcAft>
                  <a:spcPts val="1288"/>
                </a:spcAft>
              </a:pPr>
              <a:r>
                <a:rPr lang="ru-RU" altLang="en-US" sz="2000" b="1" dirty="0" smtClean="0">
                  <a:latin typeface="Times New Roman" pitchFamily="18" charset="0"/>
                  <a:cs typeface="Times New Roman" pitchFamily="18" charset="0"/>
                </a:rPr>
                <a:t>Основные этапы бюджетного процесса</a:t>
              </a:r>
              <a:endParaRPr lang="ru-RU" altLang="en-US" sz="2000" b="1" dirty="0">
                <a:latin typeface="Times New Roman" pitchFamily="18" charset="0"/>
                <a:cs typeface="Times New Roman" pitchFamily="18" charset="0"/>
              </a:endParaRPr>
            </a:p>
            <a:p>
              <a:pPr marL="133350" algn="r" eaLnBrk="1" hangingPunct="1">
                <a:spcAft>
                  <a:spcPts val="1288"/>
                </a:spcAft>
              </a:pPr>
              <a:endParaRPr lang="ru-RU" altLang="en-US" sz="1200" b="1" dirty="0">
                <a:solidFill>
                  <a:srgbClr val="7857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064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Выноска со стрелкой вниз 17"/>
          <p:cNvSpPr/>
          <p:nvPr/>
        </p:nvSpPr>
        <p:spPr>
          <a:xfrm>
            <a:off x="2047393" y="4773584"/>
            <a:ext cx="5454774" cy="1099284"/>
          </a:xfrm>
          <a:prstGeom prst="downArrowCallou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14590" y="287833"/>
            <a:ext cx="8121650" cy="4423728"/>
            <a:chOff x="1529" y="-6"/>
            <a:chExt cx="12792" cy="6968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8" y="-7"/>
              <a:ext cx="12792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5" y="665"/>
              <a:ext cx="3538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0" y="3440"/>
              <a:ext cx="9252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" y="1604"/>
              <a:ext cx="9260" cy="1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5" y="4167"/>
              <a:ext cx="3989" cy="2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" y="4138"/>
              <a:ext cx="4140" cy="2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2481350" y="4773584"/>
            <a:ext cx="44116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                      ГРАЖДАНИН</a:t>
            </a:r>
          </a:p>
          <a:p>
            <a:r>
              <a:rPr lang="ru-RU" sz="1600" b="1" dirty="0" smtClean="0"/>
              <a:t> как </a:t>
            </a:r>
            <a:r>
              <a:rPr lang="ru-RU" sz="1600" b="1" dirty="0"/>
              <a:t>получатель социальных гарантий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128" y="5872868"/>
            <a:ext cx="84400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социальные гарантии – расходная часть бюджета (образование, культура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социальные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и другие направления социальных гарантий населению)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1628800"/>
            <a:ext cx="4327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</a:t>
            </a:r>
            <a:r>
              <a:rPr lang="ru-RU" b="1" dirty="0" smtClean="0"/>
              <a:t> как налогоплательщик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92312" y="2567786"/>
            <a:ext cx="565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Помогает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</a:t>
            </a:r>
            <a:r>
              <a:rPr lang="ru-RU" b="1" dirty="0" smtClean="0"/>
              <a:t> доходную часть бюджета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15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3461</TotalTime>
  <Words>1700</Words>
  <Application>Microsoft Office PowerPoint</Application>
  <PresentationFormat>Экран (4:3)</PresentationFormat>
  <Paragraphs>321</Paragraphs>
  <Slides>24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Презентация PowerPoint</vt:lpstr>
      <vt:lpstr>Презентация PowerPoint</vt:lpstr>
      <vt:lpstr>Структура бюджета поселения</vt:lpstr>
      <vt:lpstr>Презентация PowerPoint</vt:lpstr>
      <vt:lpstr>Сбалансированность бюджета по доходам и расходам - основополагающее требование, предъявляемое к органам исполнительной власти</vt:lpstr>
      <vt:lpstr>Из чего складываются доходы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 Windows</cp:lastModifiedBy>
  <cp:revision>354</cp:revision>
  <cp:lastPrinted>2014-05-13T11:35:02Z</cp:lastPrinted>
  <dcterms:created xsi:type="dcterms:W3CDTF">2014-05-12T16:47:43Z</dcterms:created>
  <dcterms:modified xsi:type="dcterms:W3CDTF">2024-12-10T08:41:51Z</dcterms:modified>
</cp:coreProperties>
</file>